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60"/>
  </p:notesMasterIdLst>
  <p:sldIdLst>
    <p:sldId id="256" r:id="rId2"/>
    <p:sldId id="260" r:id="rId3"/>
    <p:sldId id="263" r:id="rId4"/>
    <p:sldId id="259" r:id="rId5"/>
    <p:sldId id="261" r:id="rId6"/>
    <p:sldId id="262" r:id="rId7"/>
    <p:sldId id="271" r:id="rId8"/>
    <p:sldId id="282" r:id="rId9"/>
    <p:sldId id="322" r:id="rId10"/>
    <p:sldId id="319" r:id="rId11"/>
    <p:sldId id="327" r:id="rId12"/>
    <p:sldId id="287" r:id="rId13"/>
    <p:sldId id="290" r:id="rId14"/>
    <p:sldId id="289" r:id="rId15"/>
    <p:sldId id="284" r:id="rId16"/>
    <p:sldId id="277" r:id="rId17"/>
    <p:sldId id="326" r:id="rId18"/>
    <p:sldId id="278" r:id="rId19"/>
    <p:sldId id="325" r:id="rId20"/>
    <p:sldId id="279" r:id="rId21"/>
    <p:sldId id="318" r:id="rId22"/>
    <p:sldId id="276" r:id="rId23"/>
    <p:sldId id="305" r:id="rId24"/>
    <p:sldId id="266" r:id="rId25"/>
    <p:sldId id="283" r:id="rId26"/>
    <p:sldId id="267" r:id="rId27"/>
    <p:sldId id="268" r:id="rId28"/>
    <p:sldId id="273" r:id="rId29"/>
    <p:sldId id="308" r:id="rId30"/>
    <p:sldId id="270" r:id="rId31"/>
    <p:sldId id="320" r:id="rId32"/>
    <p:sldId id="311" r:id="rId33"/>
    <p:sldId id="313" r:id="rId34"/>
    <p:sldId id="312" r:id="rId35"/>
    <p:sldId id="307" r:id="rId36"/>
    <p:sldId id="304" r:id="rId37"/>
    <p:sldId id="275" r:id="rId38"/>
    <p:sldId id="314" r:id="rId39"/>
    <p:sldId id="324" r:id="rId40"/>
    <p:sldId id="274" r:id="rId41"/>
    <p:sldId id="301" r:id="rId42"/>
    <p:sldId id="302" r:id="rId43"/>
    <p:sldId id="303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9" r:id="rId55"/>
    <p:sldId id="306" r:id="rId56"/>
    <p:sldId id="317" r:id="rId57"/>
    <p:sldId id="265" r:id="rId58"/>
    <p:sldId id="272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1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1BF468-5C2A-42D1-BD1D-CB7070663795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77BC1677-7B8B-4A11-BB86-7885AE996FDA}">
      <dgm:prSet/>
      <dgm:spPr/>
      <dgm:t>
        <a:bodyPr/>
        <a:lstStyle/>
        <a:p>
          <a:pPr rtl="0"/>
          <a:r>
            <a:rPr lang="en-US" dirty="0" smtClean="0"/>
            <a:t>1. </a:t>
          </a:r>
          <a:r>
            <a:rPr lang="en-US" b="1" dirty="0" smtClean="0"/>
            <a:t>Retarding Growth (</a:t>
          </a:r>
          <a:r>
            <a:rPr lang="en-US" b="1" dirty="0" err="1" smtClean="0"/>
            <a:t>Mccay</a:t>
          </a:r>
          <a:r>
            <a:rPr lang="en-US" b="1" dirty="0" smtClean="0"/>
            <a:t> 1935)</a:t>
          </a:r>
          <a:endParaRPr lang="en-IN" dirty="0"/>
        </a:p>
      </dgm:t>
    </dgm:pt>
    <dgm:pt modelId="{F32BE246-E68B-4019-ADA9-2346C7C35DA5}" type="parTrans" cxnId="{68DE1640-4811-444E-80EC-50AC49185C58}">
      <dgm:prSet/>
      <dgm:spPr/>
      <dgm:t>
        <a:bodyPr/>
        <a:lstStyle/>
        <a:p>
          <a:endParaRPr lang="en-IN"/>
        </a:p>
      </dgm:t>
    </dgm:pt>
    <dgm:pt modelId="{4C03D62B-B519-4DD7-9013-BD742C20B3B6}" type="sibTrans" cxnId="{68DE1640-4811-444E-80EC-50AC49185C58}">
      <dgm:prSet/>
      <dgm:spPr/>
      <dgm:t>
        <a:bodyPr/>
        <a:lstStyle/>
        <a:p>
          <a:endParaRPr lang="en-IN"/>
        </a:p>
      </dgm:t>
    </dgm:pt>
    <dgm:pt modelId="{E7C79C7D-CF03-4FB9-9CF2-F31B1A933C09}">
      <dgm:prSet/>
      <dgm:spPr/>
      <dgm:t>
        <a:bodyPr/>
        <a:lstStyle/>
        <a:p>
          <a:pPr rtl="0"/>
          <a:r>
            <a:rPr lang="en-US" b="1" dirty="0" smtClean="0"/>
            <a:t>2. Reduction of body fat</a:t>
          </a:r>
          <a:endParaRPr lang="en-IN" dirty="0"/>
        </a:p>
      </dgm:t>
    </dgm:pt>
    <dgm:pt modelId="{8E6D98AE-D900-4DE7-9270-A0F986467D58}" type="parTrans" cxnId="{564AF7AA-E723-4137-BC33-648773429590}">
      <dgm:prSet/>
      <dgm:spPr/>
      <dgm:t>
        <a:bodyPr/>
        <a:lstStyle/>
        <a:p>
          <a:endParaRPr lang="en-IN"/>
        </a:p>
      </dgm:t>
    </dgm:pt>
    <dgm:pt modelId="{21B841D4-5D63-4FCC-84CA-A8CAE46FEEC6}" type="sibTrans" cxnId="{564AF7AA-E723-4137-BC33-648773429590}">
      <dgm:prSet/>
      <dgm:spPr/>
      <dgm:t>
        <a:bodyPr/>
        <a:lstStyle/>
        <a:p>
          <a:endParaRPr lang="en-IN"/>
        </a:p>
      </dgm:t>
    </dgm:pt>
    <dgm:pt modelId="{FEABDBC8-5557-42F3-89AB-701274C7B79A}">
      <dgm:prSet/>
      <dgm:spPr/>
      <dgm:t>
        <a:bodyPr/>
        <a:lstStyle/>
        <a:p>
          <a:pPr rtl="0"/>
          <a:r>
            <a:rPr lang="en-US" b="1" dirty="0" smtClean="0"/>
            <a:t>3. Reduction in metabolic rate</a:t>
          </a:r>
          <a:endParaRPr lang="en-IN" dirty="0"/>
        </a:p>
      </dgm:t>
    </dgm:pt>
    <dgm:pt modelId="{2E2B087D-035B-4FD3-884E-2EB97AEEBD61}" type="parTrans" cxnId="{8FA57EC0-73DA-4AA4-BE93-7895F07330A4}">
      <dgm:prSet/>
      <dgm:spPr/>
      <dgm:t>
        <a:bodyPr/>
        <a:lstStyle/>
        <a:p>
          <a:endParaRPr lang="en-IN"/>
        </a:p>
      </dgm:t>
    </dgm:pt>
    <dgm:pt modelId="{8B3930DB-53C4-407A-B2AA-3E384258E975}" type="sibTrans" cxnId="{8FA57EC0-73DA-4AA4-BE93-7895F07330A4}">
      <dgm:prSet/>
      <dgm:spPr/>
      <dgm:t>
        <a:bodyPr/>
        <a:lstStyle/>
        <a:p>
          <a:endParaRPr lang="en-IN"/>
        </a:p>
      </dgm:t>
    </dgm:pt>
    <dgm:pt modelId="{2E00279D-CA04-430A-9895-A6897FD7AAE4}">
      <dgm:prSet/>
      <dgm:spPr/>
      <dgm:t>
        <a:bodyPr/>
        <a:lstStyle/>
        <a:p>
          <a:pPr rtl="0"/>
          <a:r>
            <a:rPr lang="en-US" b="1" dirty="0" smtClean="0"/>
            <a:t>4. Oxidative damage attenuation hypothesis-- CR retards accumulation of </a:t>
          </a:r>
          <a:r>
            <a:rPr lang="en-US" b="1" dirty="0" err="1" smtClean="0"/>
            <a:t>oxidatively</a:t>
          </a:r>
          <a:r>
            <a:rPr lang="en-US" b="1" dirty="0" smtClean="0"/>
            <a:t> damaged molecules.</a:t>
          </a:r>
          <a:endParaRPr lang="en-IN" dirty="0"/>
        </a:p>
      </dgm:t>
    </dgm:pt>
    <dgm:pt modelId="{8F520545-FB32-42DF-8959-07865E4ABA83}" type="parTrans" cxnId="{2921F540-7251-448E-BE93-6F06624A8557}">
      <dgm:prSet/>
      <dgm:spPr/>
      <dgm:t>
        <a:bodyPr/>
        <a:lstStyle/>
        <a:p>
          <a:endParaRPr lang="en-IN"/>
        </a:p>
      </dgm:t>
    </dgm:pt>
    <dgm:pt modelId="{369EA126-A5AE-4482-ADAA-E3C659C3DFBC}" type="sibTrans" cxnId="{2921F540-7251-448E-BE93-6F06624A8557}">
      <dgm:prSet/>
      <dgm:spPr/>
      <dgm:t>
        <a:bodyPr/>
        <a:lstStyle/>
        <a:p>
          <a:endParaRPr lang="en-IN"/>
        </a:p>
      </dgm:t>
    </dgm:pt>
    <dgm:pt modelId="{08556A3F-B9FA-4B62-B0CA-27E100AF691D}">
      <dgm:prSet/>
      <dgm:spPr/>
      <dgm:t>
        <a:bodyPr/>
        <a:lstStyle/>
        <a:p>
          <a:pPr rtl="0"/>
          <a:r>
            <a:rPr lang="en-US" b="1" dirty="0" smtClean="0"/>
            <a:t>5.CR-Protein turnover</a:t>
          </a:r>
          <a:endParaRPr lang="en-IN" dirty="0"/>
        </a:p>
      </dgm:t>
    </dgm:pt>
    <dgm:pt modelId="{6E0C9903-A503-43F7-B8C7-EBA39F0F89ED}" type="parTrans" cxnId="{A0ED951C-F350-4CF0-9E46-E85836755150}">
      <dgm:prSet/>
      <dgm:spPr/>
      <dgm:t>
        <a:bodyPr/>
        <a:lstStyle/>
        <a:p>
          <a:endParaRPr lang="en-IN"/>
        </a:p>
      </dgm:t>
    </dgm:pt>
    <dgm:pt modelId="{958D767E-9C36-4F72-816F-1AAEA61F7C34}" type="sibTrans" cxnId="{A0ED951C-F350-4CF0-9E46-E85836755150}">
      <dgm:prSet/>
      <dgm:spPr/>
      <dgm:t>
        <a:bodyPr/>
        <a:lstStyle/>
        <a:p>
          <a:endParaRPr lang="en-IN"/>
        </a:p>
      </dgm:t>
    </dgm:pt>
    <dgm:pt modelId="{90C37E1C-7525-4307-8BD1-877AB6130395}">
      <dgm:prSet/>
      <dgm:spPr/>
      <dgm:t>
        <a:bodyPr/>
        <a:lstStyle/>
        <a:p>
          <a:pPr rtl="0"/>
          <a:r>
            <a:rPr lang="en-US" b="1" dirty="0" smtClean="0"/>
            <a:t>6. </a:t>
          </a:r>
          <a:r>
            <a:rPr lang="en-US" b="1" dirty="0" err="1" smtClean="0"/>
            <a:t>Hormesis</a:t>
          </a:r>
          <a:r>
            <a:rPr lang="en-US" b="1" dirty="0" smtClean="0"/>
            <a:t> </a:t>
          </a:r>
          <a:r>
            <a:rPr lang="en-US" b="1" smtClean="0"/>
            <a:t>hypothesis--Beneficial action resulting from the response of an organism to low-intensity stressor</a:t>
          </a:r>
          <a:endParaRPr lang="en-IN" dirty="0"/>
        </a:p>
      </dgm:t>
    </dgm:pt>
    <dgm:pt modelId="{E606B360-A5B4-45D4-B87B-38563B497E5D}" type="parTrans" cxnId="{5CD5D0D2-3E6D-4305-A971-86C7346974C1}">
      <dgm:prSet/>
      <dgm:spPr/>
      <dgm:t>
        <a:bodyPr/>
        <a:lstStyle/>
        <a:p>
          <a:endParaRPr lang="en-IN"/>
        </a:p>
      </dgm:t>
    </dgm:pt>
    <dgm:pt modelId="{75AD1F21-AF21-42BC-8FE6-C5EEB7FB1278}" type="sibTrans" cxnId="{5CD5D0D2-3E6D-4305-A971-86C7346974C1}">
      <dgm:prSet/>
      <dgm:spPr/>
      <dgm:t>
        <a:bodyPr/>
        <a:lstStyle/>
        <a:p>
          <a:endParaRPr lang="en-IN"/>
        </a:p>
      </dgm:t>
    </dgm:pt>
    <dgm:pt modelId="{E7BF8177-7E00-4676-9351-E06E40607557}" type="pres">
      <dgm:prSet presAssocID="{D21BF468-5C2A-42D1-BD1D-CB70706637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D942E2-9940-407A-8C3C-72FC3E661E2E}" type="pres">
      <dgm:prSet presAssocID="{77BC1677-7B8B-4A11-BB86-7885AE996FDA}" presName="linNode" presStyleCnt="0"/>
      <dgm:spPr/>
    </dgm:pt>
    <dgm:pt modelId="{844E94BF-3927-406E-B6B2-1E0979060704}" type="pres">
      <dgm:prSet presAssocID="{77BC1677-7B8B-4A11-BB86-7885AE996FDA}" presName="parentText" presStyleLbl="node1" presStyleIdx="0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4B30EF-D5C6-4121-B07D-D561E0C5879D}" type="pres">
      <dgm:prSet presAssocID="{4C03D62B-B519-4DD7-9013-BD742C20B3B6}" presName="sp" presStyleCnt="0"/>
      <dgm:spPr/>
    </dgm:pt>
    <dgm:pt modelId="{9A84EA4F-102D-4F78-B4B3-FE9C56216A70}" type="pres">
      <dgm:prSet presAssocID="{E7C79C7D-CF03-4FB9-9CF2-F31B1A933C09}" presName="linNode" presStyleCnt="0"/>
      <dgm:spPr/>
    </dgm:pt>
    <dgm:pt modelId="{B21A2201-1208-4567-88DD-8E70E4DA1548}" type="pres">
      <dgm:prSet presAssocID="{E7C79C7D-CF03-4FB9-9CF2-F31B1A933C09}" presName="parentText" presStyleLbl="node1" presStyleIdx="1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88F60-794B-4A6C-9589-555153199BE2}" type="pres">
      <dgm:prSet presAssocID="{21B841D4-5D63-4FCC-84CA-A8CAE46FEEC6}" presName="sp" presStyleCnt="0"/>
      <dgm:spPr/>
    </dgm:pt>
    <dgm:pt modelId="{D8F601F4-484F-4EE1-96CF-67CE57B8B9B8}" type="pres">
      <dgm:prSet presAssocID="{FEABDBC8-5557-42F3-89AB-701274C7B79A}" presName="linNode" presStyleCnt="0"/>
      <dgm:spPr/>
    </dgm:pt>
    <dgm:pt modelId="{F076632B-C75F-4316-87EB-D47AECA6A457}" type="pres">
      <dgm:prSet presAssocID="{FEABDBC8-5557-42F3-89AB-701274C7B79A}" presName="parentText" presStyleLbl="node1" presStyleIdx="2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4C568-89E3-4B37-9D33-6B4EE5562BCE}" type="pres">
      <dgm:prSet presAssocID="{8B3930DB-53C4-407A-B2AA-3E384258E975}" presName="sp" presStyleCnt="0"/>
      <dgm:spPr/>
    </dgm:pt>
    <dgm:pt modelId="{F4A038E9-CF54-4800-859D-CB4CF57E1C6E}" type="pres">
      <dgm:prSet presAssocID="{2E00279D-CA04-430A-9895-A6897FD7AAE4}" presName="linNode" presStyleCnt="0"/>
      <dgm:spPr/>
    </dgm:pt>
    <dgm:pt modelId="{0BBEE229-4FE1-486F-8BB5-AF4BFE1995D9}" type="pres">
      <dgm:prSet presAssocID="{2E00279D-CA04-430A-9895-A6897FD7AAE4}" presName="parentText" presStyleLbl="node1" presStyleIdx="3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E59B11-D99B-4A97-BAA8-13D289F77A1D}" type="pres">
      <dgm:prSet presAssocID="{369EA126-A5AE-4482-ADAA-E3C659C3DFBC}" presName="sp" presStyleCnt="0"/>
      <dgm:spPr/>
    </dgm:pt>
    <dgm:pt modelId="{102CE5B0-69A5-4D8B-9F6E-6319002FF876}" type="pres">
      <dgm:prSet presAssocID="{08556A3F-B9FA-4B62-B0CA-27E100AF691D}" presName="linNode" presStyleCnt="0"/>
      <dgm:spPr/>
    </dgm:pt>
    <dgm:pt modelId="{07A0BBE5-E745-4E54-BAD0-F517F76E193A}" type="pres">
      <dgm:prSet presAssocID="{08556A3F-B9FA-4B62-B0CA-27E100AF691D}" presName="parentText" presStyleLbl="node1" presStyleIdx="4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3B98-3DA7-418A-A1BA-9764CC703C1B}" type="pres">
      <dgm:prSet presAssocID="{958D767E-9C36-4F72-816F-1AAEA61F7C34}" presName="sp" presStyleCnt="0"/>
      <dgm:spPr/>
    </dgm:pt>
    <dgm:pt modelId="{3595620E-9C4E-4A03-AABD-111D0D58E316}" type="pres">
      <dgm:prSet presAssocID="{90C37E1C-7525-4307-8BD1-877AB6130395}" presName="linNode" presStyleCnt="0"/>
      <dgm:spPr/>
    </dgm:pt>
    <dgm:pt modelId="{AAD04C2E-CEC0-42C2-B577-920109EE2082}" type="pres">
      <dgm:prSet presAssocID="{90C37E1C-7525-4307-8BD1-877AB6130395}" presName="parentText" presStyleLbl="node1" presStyleIdx="5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08FEC3-3B37-44A4-A581-9E7F8E066448}" type="presOf" srcId="{2E00279D-CA04-430A-9895-A6897FD7AAE4}" destId="{0BBEE229-4FE1-486F-8BB5-AF4BFE1995D9}" srcOrd="0" destOrd="0" presId="urn:microsoft.com/office/officeart/2005/8/layout/vList5"/>
    <dgm:cxn modelId="{A31A9B87-ACCD-4FCC-950D-BF29BFD839C3}" type="presOf" srcId="{D21BF468-5C2A-42D1-BD1D-CB7070663795}" destId="{E7BF8177-7E00-4676-9351-E06E40607557}" srcOrd="0" destOrd="0" presId="urn:microsoft.com/office/officeart/2005/8/layout/vList5"/>
    <dgm:cxn modelId="{5CD5D0D2-3E6D-4305-A971-86C7346974C1}" srcId="{D21BF468-5C2A-42D1-BD1D-CB7070663795}" destId="{90C37E1C-7525-4307-8BD1-877AB6130395}" srcOrd="5" destOrd="0" parTransId="{E606B360-A5B4-45D4-B87B-38563B497E5D}" sibTransId="{75AD1F21-AF21-42BC-8FE6-C5EEB7FB1278}"/>
    <dgm:cxn modelId="{BBA6936A-9F4E-45A7-9E95-3F482E75CA0D}" type="presOf" srcId="{77BC1677-7B8B-4A11-BB86-7885AE996FDA}" destId="{844E94BF-3927-406E-B6B2-1E0979060704}" srcOrd="0" destOrd="0" presId="urn:microsoft.com/office/officeart/2005/8/layout/vList5"/>
    <dgm:cxn modelId="{564AF7AA-E723-4137-BC33-648773429590}" srcId="{D21BF468-5C2A-42D1-BD1D-CB7070663795}" destId="{E7C79C7D-CF03-4FB9-9CF2-F31B1A933C09}" srcOrd="1" destOrd="0" parTransId="{8E6D98AE-D900-4DE7-9270-A0F986467D58}" sibTransId="{21B841D4-5D63-4FCC-84CA-A8CAE46FEEC6}"/>
    <dgm:cxn modelId="{A0ED951C-F350-4CF0-9E46-E85836755150}" srcId="{D21BF468-5C2A-42D1-BD1D-CB7070663795}" destId="{08556A3F-B9FA-4B62-B0CA-27E100AF691D}" srcOrd="4" destOrd="0" parTransId="{6E0C9903-A503-43F7-B8C7-EBA39F0F89ED}" sibTransId="{958D767E-9C36-4F72-816F-1AAEA61F7C34}"/>
    <dgm:cxn modelId="{8FA57EC0-73DA-4AA4-BE93-7895F07330A4}" srcId="{D21BF468-5C2A-42D1-BD1D-CB7070663795}" destId="{FEABDBC8-5557-42F3-89AB-701274C7B79A}" srcOrd="2" destOrd="0" parTransId="{2E2B087D-035B-4FD3-884E-2EB97AEEBD61}" sibTransId="{8B3930DB-53C4-407A-B2AA-3E384258E975}"/>
    <dgm:cxn modelId="{E6233D6E-FFF7-4668-9309-A17E36373867}" type="presOf" srcId="{E7C79C7D-CF03-4FB9-9CF2-F31B1A933C09}" destId="{B21A2201-1208-4567-88DD-8E70E4DA1548}" srcOrd="0" destOrd="0" presId="urn:microsoft.com/office/officeart/2005/8/layout/vList5"/>
    <dgm:cxn modelId="{AC39F762-249C-42A5-8250-897DDCA8C4A8}" type="presOf" srcId="{FEABDBC8-5557-42F3-89AB-701274C7B79A}" destId="{F076632B-C75F-4316-87EB-D47AECA6A457}" srcOrd="0" destOrd="0" presId="urn:microsoft.com/office/officeart/2005/8/layout/vList5"/>
    <dgm:cxn modelId="{2921F540-7251-448E-BE93-6F06624A8557}" srcId="{D21BF468-5C2A-42D1-BD1D-CB7070663795}" destId="{2E00279D-CA04-430A-9895-A6897FD7AAE4}" srcOrd="3" destOrd="0" parTransId="{8F520545-FB32-42DF-8959-07865E4ABA83}" sibTransId="{369EA126-A5AE-4482-ADAA-E3C659C3DFBC}"/>
    <dgm:cxn modelId="{5FD8ED84-D9D6-494B-87E7-F43CA71AD2A5}" type="presOf" srcId="{90C37E1C-7525-4307-8BD1-877AB6130395}" destId="{AAD04C2E-CEC0-42C2-B577-920109EE2082}" srcOrd="0" destOrd="0" presId="urn:microsoft.com/office/officeart/2005/8/layout/vList5"/>
    <dgm:cxn modelId="{9375938B-B535-42BD-95B5-F4039BF11E13}" type="presOf" srcId="{08556A3F-B9FA-4B62-B0CA-27E100AF691D}" destId="{07A0BBE5-E745-4E54-BAD0-F517F76E193A}" srcOrd="0" destOrd="0" presId="urn:microsoft.com/office/officeart/2005/8/layout/vList5"/>
    <dgm:cxn modelId="{68DE1640-4811-444E-80EC-50AC49185C58}" srcId="{D21BF468-5C2A-42D1-BD1D-CB7070663795}" destId="{77BC1677-7B8B-4A11-BB86-7885AE996FDA}" srcOrd="0" destOrd="0" parTransId="{F32BE246-E68B-4019-ADA9-2346C7C35DA5}" sibTransId="{4C03D62B-B519-4DD7-9013-BD742C20B3B6}"/>
    <dgm:cxn modelId="{9780E861-8EC0-4582-B6B8-C05A35CA171E}" type="presParOf" srcId="{E7BF8177-7E00-4676-9351-E06E40607557}" destId="{8CD942E2-9940-407A-8C3C-72FC3E661E2E}" srcOrd="0" destOrd="0" presId="urn:microsoft.com/office/officeart/2005/8/layout/vList5"/>
    <dgm:cxn modelId="{B4E7A480-012D-41C4-BDCE-20A2CB383876}" type="presParOf" srcId="{8CD942E2-9940-407A-8C3C-72FC3E661E2E}" destId="{844E94BF-3927-406E-B6B2-1E0979060704}" srcOrd="0" destOrd="0" presId="urn:microsoft.com/office/officeart/2005/8/layout/vList5"/>
    <dgm:cxn modelId="{EC4DFF8E-1FF6-422B-B73C-6D1314A29322}" type="presParOf" srcId="{E7BF8177-7E00-4676-9351-E06E40607557}" destId="{704B30EF-D5C6-4121-B07D-D561E0C5879D}" srcOrd="1" destOrd="0" presId="urn:microsoft.com/office/officeart/2005/8/layout/vList5"/>
    <dgm:cxn modelId="{D3F26A03-32B7-4BE9-96C8-08554195F85F}" type="presParOf" srcId="{E7BF8177-7E00-4676-9351-E06E40607557}" destId="{9A84EA4F-102D-4F78-B4B3-FE9C56216A70}" srcOrd="2" destOrd="0" presId="urn:microsoft.com/office/officeart/2005/8/layout/vList5"/>
    <dgm:cxn modelId="{26923BA3-CD5B-4557-A00B-A0E742E30C9D}" type="presParOf" srcId="{9A84EA4F-102D-4F78-B4B3-FE9C56216A70}" destId="{B21A2201-1208-4567-88DD-8E70E4DA1548}" srcOrd="0" destOrd="0" presId="urn:microsoft.com/office/officeart/2005/8/layout/vList5"/>
    <dgm:cxn modelId="{C1EC84C9-8876-4AED-8618-2EFAA21CA15A}" type="presParOf" srcId="{E7BF8177-7E00-4676-9351-E06E40607557}" destId="{FA588F60-794B-4A6C-9589-555153199BE2}" srcOrd="3" destOrd="0" presId="urn:microsoft.com/office/officeart/2005/8/layout/vList5"/>
    <dgm:cxn modelId="{010A6DD8-66DD-486A-AE47-A531DACF1B59}" type="presParOf" srcId="{E7BF8177-7E00-4676-9351-E06E40607557}" destId="{D8F601F4-484F-4EE1-96CF-67CE57B8B9B8}" srcOrd="4" destOrd="0" presId="urn:microsoft.com/office/officeart/2005/8/layout/vList5"/>
    <dgm:cxn modelId="{ECC539FA-839D-446E-922E-6E780D1461C7}" type="presParOf" srcId="{D8F601F4-484F-4EE1-96CF-67CE57B8B9B8}" destId="{F076632B-C75F-4316-87EB-D47AECA6A457}" srcOrd="0" destOrd="0" presId="urn:microsoft.com/office/officeart/2005/8/layout/vList5"/>
    <dgm:cxn modelId="{D4AF65EE-5AE4-47BB-A74A-440F456EB67B}" type="presParOf" srcId="{E7BF8177-7E00-4676-9351-E06E40607557}" destId="{9F84C568-89E3-4B37-9D33-6B4EE5562BCE}" srcOrd="5" destOrd="0" presId="urn:microsoft.com/office/officeart/2005/8/layout/vList5"/>
    <dgm:cxn modelId="{F5988900-1752-4854-B509-9EAB30B7855A}" type="presParOf" srcId="{E7BF8177-7E00-4676-9351-E06E40607557}" destId="{F4A038E9-CF54-4800-859D-CB4CF57E1C6E}" srcOrd="6" destOrd="0" presId="urn:microsoft.com/office/officeart/2005/8/layout/vList5"/>
    <dgm:cxn modelId="{A3C09429-E1C9-4215-8F16-76D9F3398F42}" type="presParOf" srcId="{F4A038E9-CF54-4800-859D-CB4CF57E1C6E}" destId="{0BBEE229-4FE1-486F-8BB5-AF4BFE1995D9}" srcOrd="0" destOrd="0" presId="urn:microsoft.com/office/officeart/2005/8/layout/vList5"/>
    <dgm:cxn modelId="{D73DC897-E3E5-45FF-921E-3BDE311442D9}" type="presParOf" srcId="{E7BF8177-7E00-4676-9351-E06E40607557}" destId="{C6E59B11-D99B-4A97-BAA8-13D289F77A1D}" srcOrd="7" destOrd="0" presId="urn:microsoft.com/office/officeart/2005/8/layout/vList5"/>
    <dgm:cxn modelId="{593D3D75-7587-4873-9F03-6D151FBA566F}" type="presParOf" srcId="{E7BF8177-7E00-4676-9351-E06E40607557}" destId="{102CE5B0-69A5-4D8B-9F6E-6319002FF876}" srcOrd="8" destOrd="0" presId="urn:microsoft.com/office/officeart/2005/8/layout/vList5"/>
    <dgm:cxn modelId="{F3F9AAD8-D642-46D8-8F48-CB143D376990}" type="presParOf" srcId="{102CE5B0-69A5-4D8B-9F6E-6319002FF876}" destId="{07A0BBE5-E745-4E54-BAD0-F517F76E193A}" srcOrd="0" destOrd="0" presId="urn:microsoft.com/office/officeart/2005/8/layout/vList5"/>
    <dgm:cxn modelId="{76F2A6D3-BA7B-4198-A70B-3EED228B9E72}" type="presParOf" srcId="{E7BF8177-7E00-4676-9351-E06E40607557}" destId="{69913B98-3DA7-418A-A1BA-9764CC703C1B}" srcOrd="9" destOrd="0" presId="urn:microsoft.com/office/officeart/2005/8/layout/vList5"/>
    <dgm:cxn modelId="{97E8B94E-7635-4226-98E4-DDE8FADF60E6}" type="presParOf" srcId="{E7BF8177-7E00-4676-9351-E06E40607557}" destId="{3595620E-9C4E-4A03-AABD-111D0D58E316}" srcOrd="10" destOrd="0" presId="urn:microsoft.com/office/officeart/2005/8/layout/vList5"/>
    <dgm:cxn modelId="{534E1E16-F2FE-4D40-8C53-931F841FF8DF}" type="presParOf" srcId="{3595620E-9C4E-4A03-AABD-111D0D58E316}" destId="{AAD04C2E-CEC0-42C2-B577-920109EE2082}" srcOrd="0" destOrd="0" presId="urn:microsoft.com/office/officeart/2005/8/layout/vList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0E8F1-CAB6-4AA2-8726-E665002CEE19}" type="datetimeFigureOut">
              <a:rPr lang="en-US" smtClean="0"/>
              <a:pPr/>
              <a:t>05-Feb-2009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051D5-B92C-44B6-BC4E-DF3D5931C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051D5-B92C-44B6-BC4E-DF3D5931CA4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051D5-B92C-44B6-BC4E-DF3D5931CA4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9023C8-968A-4D71-A131-E4FE8833550A}" type="slidenum">
              <a:rPr lang="ar-SA" smtClean="0"/>
              <a:pPr/>
              <a:t>33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678C-85E6-435F-BB60-7F4E422FA7AF}" type="datetimeFigureOut">
              <a:rPr lang="en-US" smtClean="0"/>
              <a:pPr/>
              <a:t>05-Feb-2009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B18-400D-4251-86FA-9A9624534D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678C-85E6-435F-BB60-7F4E422FA7AF}" type="datetimeFigureOut">
              <a:rPr lang="en-US" smtClean="0"/>
              <a:pPr/>
              <a:t>05-Feb-2009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B18-400D-4251-86FA-9A9624534D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678C-85E6-435F-BB60-7F4E422FA7AF}" type="datetimeFigureOut">
              <a:rPr lang="en-US" smtClean="0"/>
              <a:pPr/>
              <a:t>05-Feb-2009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B18-400D-4251-86FA-9A9624534D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8215E-E536-4B25-89D7-49078B08B0C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678C-85E6-435F-BB60-7F4E422FA7AF}" type="datetimeFigureOut">
              <a:rPr lang="en-US" smtClean="0"/>
              <a:pPr/>
              <a:t>05-Feb-2009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B18-400D-4251-86FA-9A9624534D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678C-85E6-435F-BB60-7F4E422FA7AF}" type="datetimeFigureOut">
              <a:rPr lang="en-US" smtClean="0"/>
              <a:pPr/>
              <a:t>05-Feb-2009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B18-400D-4251-86FA-9A9624534D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678C-85E6-435F-BB60-7F4E422FA7AF}" type="datetimeFigureOut">
              <a:rPr lang="en-US" smtClean="0"/>
              <a:pPr/>
              <a:t>05-Feb-2009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B18-400D-4251-86FA-9A9624534D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678C-85E6-435F-BB60-7F4E422FA7AF}" type="datetimeFigureOut">
              <a:rPr lang="en-US" smtClean="0"/>
              <a:pPr/>
              <a:t>05-Feb-2009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B18-400D-4251-86FA-9A9624534D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678C-85E6-435F-BB60-7F4E422FA7AF}" type="datetimeFigureOut">
              <a:rPr lang="en-US" smtClean="0"/>
              <a:pPr/>
              <a:t>05-Feb-2009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B18-400D-4251-86FA-9A9624534D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678C-85E6-435F-BB60-7F4E422FA7AF}" type="datetimeFigureOut">
              <a:rPr lang="en-US" smtClean="0"/>
              <a:pPr/>
              <a:t>05-Feb-2009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B18-400D-4251-86FA-9A9624534D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678C-85E6-435F-BB60-7F4E422FA7AF}" type="datetimeFigureOut">
              <a:rPr lang="en-US" smtClean="0"/>
              <a:pPr/>
              <a:t>05-Feb-2009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B18-400D-4251-86FA-9A9624534D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678C-85E6-435F-BB60-7F4E422FA7AF}" type="datetimeFigureOut">
              <a:rPr lang="en-US" smtClean="0"/>
              <a:pPr/>
              <a:t>05-Feb-2009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B18-400D-4251-86FA-9A9624534D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0678C-85E6-435F-BB60-7F4E422FA7AF}" type="datetimeFigureOut">
              <a:rPr lang="en-US" smtClean="0"/>
              <a:pPr/>
              <a:t>05-Feb-2009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06B18-400D-4251-86FA-9A9624534D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images.google.co.in/imgres?imgurl=http://www.leninimports.com/sophia_loren_gallery_16.jpg&amp;imgrefurl=http://www.chepesent.com/2009/01/sofia-loren.html&amp;usg=__Gwu8ydT0hT9aImDpCKyl1oS4MEo=&amp;h=1127&amp;w=794&amp;sz=207&amp;hl=en&amp;start=1&amp;tbnid=xCG_di7vnmjK0M:&amp;tbnh=150&amp;tbnw=106&amp;prev=/images%3Fq%3Dsophia%2Bloren%26imgsz%3Dxxlarge%26gbv%3D2%26hl%3Den%26sa%3D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images.google.co.in/imgres?imgurl=http://www.aspemag.com/Txakoli_Xarmant_Basque_White_Wine.jpg&amp;imgrefurl=http://www.aspemag.com/Aspe%2520Magazine%2520Food%2520and%2520Travel%2520Review.htm&amp;usg=__Dvma681V-M76THOIMF0hTacMpyI=&amp;h=1818&amp;w=1330&amp;sz=167&amp;hl=en&amp;start=9&amp;tbnid=ARO0OZUbot-D7M:&amp;tbnh=150&amp;tbnw=110&amp;prev=/images%3Fq%3Dwine%26imgsz%3Dhuge%26gbv%3D2%26hl%3Den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ucas_Cranach_the_Elde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247"/>
            <a:ext cx="9144000" cy="683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9600" y="4800600"/>
            <a:ext cx="7848600" cy="92333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tx1"/>
                </a:solidFill>
                <a:latin typeface="Kristen ITC" pitchFamily="66" charset="0"/>
              </a:rPr>
              <a:t>Dr Mona </a:t>
            </a:r>
            <a:r>
              <a:rPr lang="en-US" sz="5400" dirty="0" err="1" smtClean="0">
                <a:solidFill>
                  <a:schemeClr val="tx1"/>
                </a:solidFill>
                <a:latin typeface="Kristen ITC" pitchFamily="66" charset="0"/>
              </a:rPr>
              <a:t>Shroff</a:t>
            </a:r>
            <a:r>
              <a:rPr lang="en-US" sz="5400" dirty="0" smtClean="0">
                <a:solidFill>
                  <a:schemeClr val="tx1"/>
                </a:solidFill>
                <a:latin typeface="Kristen ITC" pitchFamily="66" charset="0"/>
              </a:rPr>
              <a:t>   MD</a:t>
            </a:r>
            <a:endParaRPr lang="en-US" sz="5400" dirty="0">
              <a:solidFill>
                <a:schemeClr val="tx1"/>
              </a:solidFill>
              <a:latin typeface="Kristen ITC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04800"/>
            <a:ext cx="8229600" cy="156966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95" endPos="92000" dist="1016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Kristen ITC" pitchFamily="66" charset="0"/>
              </a:rPr>
              <a:t>Fountain of youth </a:t>
            </a:r>
          </a:p>
          <a:p>
            <a:pPr algn="ctr"/>
            <a:r>
              <a:rPr lang="en-US" sz="4800" dirty="0" smtClean="0">
                <a:solidFill>
                  <a:schemeClr val="tx1"/>
                </a:solidFill>
                <a:latin typeface="Kristen ITC" pitchFamily="66" charset="0"/>
              </a:rPr>
              <a:t>Fantasy or future reality???</a:t>
            </a:r>
            <a:endParaRPr lang="en-US" sz="4800" dirty="0">
              <a:solidFill>
                <a:schemeClr val="tx1"/>
              </a:solidFill>
              <a:latin typeface="Kristen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14400"/>
            <a:ext cx="5181600" cy="48307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US" b="1" dirty="0" smtClean="0"/>
              <a:t>    There </a:t>
            </a:r>
            <a:r>
              <a:rPr lang="en-US" b="1" dirty="0" smtClean="0"/>
              <a:t>is a fountain of youth: </a:t>
            </a:r>
            <a:r>
              <a:rPr lang="en-US" b="1" dirty="0" smtClean="0"/>
              <a:t>it </a:t>
            </a:r>
            <a:r>
              <a:rPr lang="en-US" b="1" dirty="0" smtClean="0"/>
              <a:t>is your mind, </a:t>
            </a:r>
            <a:r>
              <a:rPr lang="en-US" b="1" dirty="0" smtClean="0"/>
              <a:t>your talents</a:t>
            </a:r>
            <a:r>
              <a:rPr lang="en-US" b="1" dirty="0" smtClean="0"/>
              <a:t>, the creativity you bring to your </a:t>
            </a:r>
            <a:r>
              <a:rPr lang="en-US" b="1" dirty="0" smtClean="0"/>
              <a:t>life and </a:t>
            </a:r>
            <a:r>
              <a:rPr lang="en-US" b="1" dirty="0" smtClean="0"/>
              <a:t>the lives of people you love. When </a:t>
            </a:r>
            <a:r>
              <a:rPr lang="en-US" b="1" dirty="0" smtClean="0"/>
              <a:t>you learn </a:t>
            </a:r>
            <a:r>
              <a:rPr lang="en-US" b="1" dirty="0" smtClean="0"/>
              <a:t>to tap this source, you will truly </a:t>
            </a:r>
            <a:r>
              <a:rPr lang="en-US" b="1" dirty="0" smtClean="0"/>
              <a:t>have defeated </a:t>
            </a:r>
            <a:r>
              <a:rPr lang="en-US" b="1" dirty="0" smtClean="0"/>
              <a:t>age.</a:t>
            </a:r>
          </a:p>
          <a:p>
            <a:pPr>
              <a:buNone/>
            </a:pPr>
            <a:r>
              <a:rPr lang="en-US" b="1" i="1" dirty="0" smtClean="0"/>
              <a:t>                           Sophia Loren</a:t>
            </a:r>
            <a:endParaRPr lang="en-US" b="1" i="1" dirty="0" smtClean="0"/>
          </a:p>
          <a:p>
            <a:endParaRPr lang="en-US" dirty="0"/>
          </a:p>
        </p:txBody>
      </p:sp>
      <p:pic>
        <p:nvPicPr>
          <p:cNvPr id="30722" name="Picture 2" descr="http://tbn3.google.com/images?q=tbn:xCG_di7vnmjK0M:http://www.leninimports.com/sophia_loren_gallery_16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696361"/>
            <a:ext cx="3561080" cy="50948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52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7044" name="Picture 4" descr="http://tbn0.google.com/images?q=tbn:ARO0OZUbot-D7M:http://www.aspemag.com/Txakoli_Xarmant_Basque_White_Wine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04800"/>
            <a:ext cx="4803877" cy="6248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1371600"/>
            <a:ext cx="9144000" cy="452431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200" b="1" dirty="0" smtClean="0"/>
              <a:t>We can help </a:t>
            </a:r>
            <a:r>
              <a:rPr lang="en-US" sz="3200" b="1" dirty="0" err="1" smtClean="0"/>
              <a:t>ourself</a:t>
            </a:r>
            <a:r>
              <a:rPr lang="en-US" sz="3200" b="1" dirty="0" smtClean="0"/>
              <a:t> age well, especially when it comes to</a:t>
            </a:r>
          </a:p>
          <a:p>
            <a:r>
              <a:rPr lang="en-US" sz="3200" b="1" dirty="0" smtClean="0"/>
              <a:t>   Avoiding the four biggest health risks of aging:    	cancer, diabetes, cardiovascular disease, and 	osteoporosis.</a:t>
            </a:r>
          </a:p>
          <a:p>
            <a:r>
              <a:rPr lang="en-US" sz="3200" b="1" dirty="0" smtClean="0"/>
              <a:t>   An upsurge in energy levels</a:t>
            </a:r>
          </a:p>
          <a:p>
            <a:r>
              <a:rPr lang="en-US" sz="3200" b="1" dirty="0" smtClean="0"/>
              <a:t>   An enhanced enjoyment of  life and daily activities</a:t>
            </a:r>
          </a:p>
          <a:p>
            <a:r>
              <a:rPr lang="en-US" sz="3200" b="1" dirty="0" smtClean="0"/>
              <a:t>   A noticeable increase in the sharpness of 	mind</a:t>
            </a:r>
          </a:p>
          <a:p>
            <a:r>
              <a:rPr lang="en-US" sz="3200" b="1" dirty="0" smtClean="0"/>
              <a:t>   A stronger sex drive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593" y="0"/>
            <a:ext cx="91785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479" y="0"/>
            <a:ext cx="9083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6421" cy="684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8183"/>
            <a:ext cx="9144000" cy="683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Calorie restriction (CR)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1110" y="1447800"/>
            <a:ext cx="474189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386" y="1524000"/>
            <a:ext cx="393876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66800" y="3048000"/>
            <a:ext cx="6781800" cy="280076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 smtClean="0"/>
              <a:t>Upto</a:t>
            </a:r>
            <a:r>
              <a:rPr lang="en-US" sz="4400" b="1" dirty="0" smtClean="0"/>
              <a:t> now calorie restriction is the only </a:t>
            </a:r>
            <a:r>
              <a:rPr lang="en-US" sz="4400" b="1" dirty="0" err="1" smtClean="0"/>
              <a:t>nongenetic</a:t>
            </a:r>
            <a:r>
              <a:rPr lang="en-US" sz="4400" b="1" dirty="0" smtClean="0"/>
              <a:t> intervention that can slow aging in mammals</a:t>
            </a:r>
            <a:endParaRPr lang="en-IN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533400"/>
            <a:ext cx="6858000" cy="14465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/>
              <a:t>CALORIE RESTRICTION = FOUNTAIN OF YOUTH</a:t>
            </a:r>
            <a:endParaRPr lang="en-IN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4495800" cy="540715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 </a:t>
            </a:r>
            <a:endParaRPr lang="en-US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537"/>
            <a:ext cx="9144000" cy="67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14400" y="2895600"/>
            <a:ext cx="7239000" cy="3323987"/>
          </a:xfrm>
          <a:prstGeom prst="rect">
            <a:avLst/>
          </a:prstGeom>
          <a:ln w="50800" cap="rnd" cmpd="sng">
            <a:beve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Calorie restriction (CR) refers to a dietary regimen low in calories without </a:t>
            </a:r>
            <a:r>
              <a:rPr lang="en-US" sz="3200" b="1" dirty="0" err="1" smtClean="0"/>
              <a:t>undernutrition</a:t>
            </a:r>
            <a:r>
              <a:rPr lang="en-US" sz="3200" b="1" dirty="0" err="1" smtClean="0"/>
              <a:t>,with</a:t>
            </a:r>
            <a:r>
              <a:rPr lang="en-US" sz="3200" b="1" dirty="0" smtClean="0"/>
              <a:t> </a:t>
            </a:r>
            <a:r>
              <a:rPr lang="en-US" sz="3200" b="1" dirty="0" smtClean="0"/>
              <a:t>adequate content of essential </a:t>
            </a:r>
            <a:r>
              <a:rPr lang="en-US" sz="3200" b="1" dirty="0" smtClean="0"/>
              <a:t>nutrients (not a “poor</a:t>
            </a:r>
            <a:r>
              <a:rPr lang="en-US" sz="3200" b="1" dirty="0" smtClean="0"/>
              <a:t>” diet, but a low-calorie, healthy </a:t>
            </a:r>
            <a:r>
              <a:rPr lang="en-US" sz="3200" b="1" dirty="0" smtClean="0"/>
              <a:t>diet)</a:t>
            </a:r>
            <a:endParaRPr lang="en-US" sz="3200" b="1" dirty="0" smtClean="0"/>
          </a:p>
          <a:p>
            <a:endParaRPr lang="en-US" sz="3600" b="1" dirty="0" smtClean="0"/>
          </a:p>
          <a:p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00200" y="2971800"/>
            <a:ext cx="5867400" cy="286232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   It works either way !!!!!!!</a:t>
            </a:r>
          </a:p>
          <a:p>
            <a:endParaRPr lang="en-US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b="1" dirty="0" smtClean="0"/>
              <a:t>Reduced overall caloric intake </a:t>
            </a:r>
          </a:p>
          <a:p>
            <a:r>
              <a:rPr lang="en-US" sz="3600" b="1" dirty="0" smtClean="0"/>
              <a:t>Periods of fasting.</a:t>
            </a:r>
          </a:p>
          <a:p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IN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-140595" y="0"/>
            <a:ext cx="92536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47800" y="381000"/>
            <a:ext cx="5943600" cy="19389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/>
              <a:t>The </a:t>
            </a:r>
            <a:r>
              <a:rPr lang="en-US" sz="4000" b="1" i="1" dirty="0" smtClean="0"/>
              <a:t>Fountain of Youth</a:t>
            </a:r>
            <a:r>
              <a:rPr lang="en-US" sz="4000" b="1" dirty="0" smtClean="0"/>
              <a:t> </a:t>
            </a:r>
            <a:br>
              <a:rPr lang="en-US" sz="4000" b="1" dirty="0" smtClean="0"/>
            </a:br>
            <a:r>
              <a:rPr lang="en-US" sz="4000" b="1" dirty="0" smtClean="0"/>
              <a:t>by </a:t>
            </a:r>
            <a:r>
              <a:rPr lang="en-US" sz="4000" b="1" dirty="0" smtClean="0">
                <a:hlinkClick r:id="rId3"/>
              </a:rPr>
              <a:t>Lucas Cranach the Elder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How CR works?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38200" y="1219200"/>
          <a:ext cx="7620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7848600" cy="51054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3600" b="1" dirty="0" smtClean="0">
                <a:solidFill>
                  <a:schemeClr val="tx1"/>
                </a:solidFill>
              </a:rPr>
              <a:t>7.SIR2 (silent information regulator 2)</a:t>
            </a:r>
          </a:p>
          <a:p>
            <a:pPr marL="457200" indent="-457200">
              <a:buNone/>
            </a:pPr>
            <a:r>
              <a:rPr lang="en-US" sz="3600" b="1" dirty="0" smtClean="0">
                <a:solidFill>
                  <a:schemeClr val="tx1"/>
                </a:solidFill>
              </a:rPr>
              <a:t>      </a:t>
            </a:r>
          </a:p>
          <a:p>
            <a:pPr marL="457200" indent="-457200">
              <a:buNone/>
            </a:pPr>
            <a:r>
              <a:rPr lang="en-US" sz="3600" b="1" dirty="0" smtClean="0">
                <a:solidFill>
                  <a:schemeClr val="tx1"/>
                </a:solidFill>
              </a:rPr>
              <a:t>    </a:t>
            </a:r>
            <a:r>
              <a:rPr lang="en-US" sz="4000" b="1" dirty="0" smtClean="0">
                <a:solidFill>
                  <a:schemeClr val="tx1"/>
                </a:solidFill>
              </a:rPr>
              <a:t>Low glucose --- Increase cellular respiration--- more NAD --- activate SIR2 ---Silent </a:t>
            </a:r>
            <a:r>
              <a:rPr lang="en-US" sz="4000" b="1" dirty="0" err="1" smtClean="0">
                <a:solidFill>
                  <a:schemeClr val="tx1"/>
                </a:solidFill>
              </a:rPr>
              <a:t>rDNA</a:t>
            </a:r>
            <a:r>
              <a:rPr lang="en-US" sz="4000" b="1" dirty="0" smtClean="0">
                <a:solidFill>
                  <a:schemeClr val="tx1"/>
                </a:solidFill>
              </a:rPr>
              <a:t> --- Less </a:t>
            </a:r>
            <a:r>
              <a:rPr lang="en-US" sz="4000" b="1" dirty="0" err="1" smtClean="0">
                <a:solidFill>
                  <a:schemeClr val="tx1"/>
                </a:solidFill>
              </a:rPr>
              <a:t>extrachromosomal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</a:rPr>
              <a:t>rDNA</a:t>
            </a:r>
            <a:r>
              <a:rPr lang="en-US" sz="4000" b="1" dirty="0" smtClean="0">
                <a:solidFill>
                  <a:schemeClr val="tx1"/>
                </a:solidFill>
              </a:rPr>
              <a:t> circles--- Extending life span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2888"/>
            <a:ext cx="8915400" cy="659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9600" y="2209800"/>
            <a:ext cx="7924800" cy="304698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smtClean="0"/>
              <a:t>Extends life expectancy by 30% to 40% if initiated in early adulthood, and by about 20% if initiated in early middle age.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305800" cy="5711952"/>
          </a:xfr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US" sz="4400" b="1" dirty="0" smtClean="0">
                <a:solidFill>
                  <a:schemeClr val="tx1"/>
                </a:solidFill>
              </a:rPr>
              <a:t>                    Start now!</a:t>
            </a:r>
          </a:p>
          <a:p>
            <a:pPr>
              <a:buNone/>
            </a:pPr>
            <a:r>
              <a:rPr lang="en-US" sz="4400" b="1" dirty="0" smtClean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r>
              <a:rPr lang="en-US" sz="4400" b="1" dirty="0" smtClean="0">
                <a:solidFill>
                  <a:schemeClr val="tx1"/>
                </a:solidFill>
              </a:rPr>
              <a:t>  Whether you are 20-something or 70-something, you are the CEO of your body, and it’s up to you to manage it.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059650" cy="670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001000" cy="616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269359"/>
            <a:ext cx="7924800" cy="575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6416" y="490730"/>
            <a:ext cx="7815583" cy="545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465" y="0"/>
            <a:ext cx="88881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6033"/>
            <a:ext cx="8762999" cy="686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2400" y="3810000"/>
            <a:ext cx="6324600" cy="224676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Continued cognitive stimulation improves cognitive abilities</a:t>
            </a:r>
          </a:p>
          <a:p>
            <a:r>
              <a:rPr lang="en-US" sz="2800" b="1" dirty="0" smtClean="0"/>
              <a:t>Engaging in mental workout </a:t>
            </a:r>
            <a:r>
              <a:rPr lang="en-US" sz="2800" b="1" dirty="0" err="1" smtClean="0"/>
              <a:t>cosistently</a:t>
            </a:r>
            <a:r>
              <a:rPr lang="en-US" sz="2800" b="1" dirty="0" smtClean="0"/>
              <a:t> and continually increasing the level of difficulty is the key to success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457200"/>
            <a:ext cx="3962400" cy="120032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EXERCISING THE AGING BRAIN</a:t>
            </a:r>
            <a:endParaRPr lang="en-IN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4114800" cy="5486400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15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0064"/>
            <a:ext cx="8915400" cy="307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66800" y="1371600"/>
            <a:ext cx="6781800" cy="369331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/>
              <a:t>Alexander the Great (356–323 B.C.) described encountering a fountain of life, and Ponce de Leon (1460–1521) purportedly discovered </a:t>
            </a:r>
            <a:r>
              <a:rPr lang="en-US" sz="3600" b="1" dirty="0" smtClean="0"/>
              <a:t>Florida while </a:t>
            </a:r>
            <a:r>
              <a:rPr lang="en-US" sz="3600" b="1" dirty="0" smtClean="0"/>
              <a:t>seeking the fountain of youth.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400" b="1" dirty="0" smtClean="0"/>
              <a:t>New research shows your brain cells continue to regenerate into your older years, meaning you can still try to stay as mentally sharp at 85 as you were at 35.</a:t>
            </a:r>
          </a:p>
          <a:p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685800"/>
            <a:ext cx="8458200" cy="5943600"/>
          </a:xfr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/>
              <a:t>       Youth really does come in all ages.</a:t>
            </a:r>
          </a:p>
          <a:p>
            <a:pPr>
              <a:buNone/>
            </a:pPr>
            <a:r>
              <a:rPr lang="en-US" sz="3600" b="1" dirty="0" smtClean="0"/>
              <a:t>   </a:t>
            </a:r>
            <a:r>
              <a:rPr lang="en-US" sz="3600" b="1" dirty="0" smtClean="0"/>
              <a:t>We </a:t>
            </a:r>
            <a:r>
              <a:rPr lang="en-US" sz="3600" b="1" dirty="0" smtClean="0"/>
              <a:t>know eighty-year-olds whose eyes and smiles sparkle like they just came home from their first date. Their laugh lines are dimmed by the smiles on their faces. </a:t>
            </a:r>
            <a:r>
              <a:rPr lang="en-US" sz="3600" b="1" dirty="0" smtClean="0"/>
              <a:t>We meet </a:t>
            </a:r>
            <a:r>
              <a:rPr lang="en-US" sz="3600" b="1" dirty="0" smtClean="0"/>
              <a:t>twenty-year-olds who look like they’ve already lived eighty years. For one reason or another, their outlook is dark and dreary even though they still have so much ahead of them.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0" y="76200"/>
          <a:ext cx="8975725" cy="6858000"/>
        </p:xfrm>
        <a:graphic>
          <a:graphicData uri="http://schemas.openxmlformats.org/presentationml/2006/ole">
            <p:oleObj spid="_x0000_s1026" name="Image Document" r:id="rId3" imgW="7238880" imgH="71532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14052" y="381000"/>
            <a:ext cx="6386278" cy="3119438"/>
          </a:xfrm>
          <a:noFill/>
        </p:spPr>
      </p:pic>
      <p:pic>
        <p:nvPicPr>
          <p:cNvPr id="41779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187450" y="2039938"/>
            <a:ext cx="5616575" cy="2828925"/>
          </a:xfrm>
          <a:noFill/>
        </p:spPr>
      </p:pic>
      <p:pic>
        <p:nvPicPr>
          <p:cNvPr id="41779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2627313" y="2709863"/>
            <a:ext cx="5257800" cy="2735262"/>
          </a:xfrm>
          <a:noFill/>
        </p:spPr>
      </p:pic>
      <p:pic>
        <p:nvPicPr>
          <p:cNvPr id="417797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3565524" y="3962400"/>
            <a:ext cx="5578475" cy="27859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Content Placeholder 3"/>
          <p:cNvGrpSpPr>
            <a:grpSpLocks noGrp="1"/>
          </p:cNvGrpSpPr>
          <p:nvPr>
            <p:ph idx="1"/>
          </p:nvPr>
        </p:nvGrpSpPr>
        <p:grpSpPr bwMode="auto">
          <a:xfrm>
            <a:off x="0" y="0"/>
            <a:ext cx="8534400" cy="6858000"/>
            <a:chOff x="214313" y="1357313"/>
            <a:chExt cx="8286750" cy="5357812"/>
          </a:xfrm>
        </p:grpSpPr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714348" y="1357313"/>
              <a:ext cx="7500940" cy="5357812"/>
              <a:chOff x="214313" y="928688"/>
              <a:chExt cx="9169400" cy="5715000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 l="5183" t="13802" r="7607" b="4524"/>
              <a:stretch>
                <a:fillRect/>
              </a:stretch>
            </p:blipFill>
            <p:spPr bwMode="auto">
              <a:xfrm>
                <a:off x="214313" y="1214438"/>
                <a:ext cx="2762250" cy="20605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000750" y="928688"/>
                <a:ext cx="2782888" cy="29289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 t="13574" r="45932" b="4977"/>
              <a:stretch>
                <a:fillRect/>
              </a:stretch>
            </p:blipFill>
            <p:spPr bwMode="auto">
              <a:xfrm>
                <a:off x="642938" y="3071813"/>
                <a:ext cx="2673350" cy="32146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7" name="Picture 10"/>
              <p:cNvPicPr>
                <a:picLocks noChangeAspect="1" noChangeArrowheads="1"/>
              </p:cNvPicPr>
              <p:nvPr/>
            </p:nvPicPr>
            <p:blipFill>
              <a:blip r:embed="rId5"/>
              <a:srcRect t="25792" r="34659" b="18326"/>
              <a:stretch>
                <a:fillRect/>
              </a:stretch>
            </p:blipFill>
            <p:spPr bwMode="auto">
              <a:xfrm>
                <a:off x="6669088" y="3929063"/>
                <a:ext cx="2714625" cy="18573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8" name="Picture 11"/>
              <p:cNvPicPr>
                <a:picLocks noChangeAspect="1" noChangeArrowheads="1"/>
              </p:cNvPicPr>
              <p:nvPr/>
            </p:nvPicPr>
            <p:blipFill>
              <a:blip r:embed="rId6"/>
              <a:srcRect l="8568" t="14253" r="36914" b="5203"/>
              <a:stretch>
                <a:fillRect/>
              </a:stretch>
            </p:blipFill>
            <p:spPr bwMode="auto">
              <a:xfrm>
                <a:off x="3571875" y="1000125"/>
                <a:ext cx="2143125" cy="25225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9" name="Picture 12"/>
              <p:cNvPicPr>
                <a:picLocks noChangeAspect="1" noChangeArrowheads="1"/>
              </p:cNvPicPr>
              <p:nvPr/>
            </p:nvPicPr>
            <p:blipFill>
              <a:blip r:embed="rId7"/>
              <a:srcRect l="11215" t="27180" r="39168" b="6787"/>
              <a:stretch>
                <a:fillRect/>
              </a:stretch>
            </p:blipFill>
            <p:spPr bwMode="auto">
              <a:xfrm>
                <a:off x="4786313" y="2428875"/>
                <a:ext cx="1827212" cy="194151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0" name="Picture 16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143125" y="1571625"/>
                <a:ext cx="2105025" cy="22383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1" name="Picture 6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071813" y="4286250"/>
                <a:ext cx="3257550" cy="23574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643729" y="6357938"/>
              <a:ext cx="1356974" cy="3204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GB" sz="1500">
                  <a:solidFill>
                    <a:schemeClr val="tx2"/>
                  </a:solidFill>
                  <a:latin typeface="Calibri" pitchFamily="34" charset="0"/>
                  <a:cs typeface="Arial" charset="0"/>
                </a:rPr>
                <a:t>Daily Mirror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71636" y="5747926"/>
              <a:ext cx="1358484" cy="3204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GB" sz="1500">
                  <a:solidFill>
                    <a:schemeClr val="tx2"/>
                  </a:solidFill>
                  <a:latin typeface="Calibri" pitchFamily="34" charset="0"/>
                  <a:cs typeface="Arial" charset="0"/>
                </a:rPr>
                <a:t>Sky News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44088" y="3643019"/>
              <a:ext cx="1356975" cy="3204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GB" sz="1500">
                  <a:solidFill>
                    <a:schemeClr val="tx2"/>
                  </a:solidFill>
                  <a:latin typeface="Calibri" pitchFamily="34" charset="0"/>
                  <a:cs typeface="Arial" charset="0"/>
                </a:rPr>
                <a:t>Daily Mail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44099" y="3643019"/>
              <a:ext cx="1356974" cy="3204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GB" sz="1500">
                  <a:solidFill>
                    <a:schemeClr val="tx2"/>
                  </a:solidFill>
                  <a:latin typeface="Calibri" pitchFamily="34" charset="0"/>
                  <a:cs typeface="Arial" charset="0"/>
                </a:rPr>
                <a:t>Guardian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15052" y="3929651"/>
              <a:ext cx="1356974" cy="3204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GB" sz="1500">
                  <a:solidFill>
                    <a:schemeClr val="tx2"/>
                  </a:solidFill>
                  <a:latin typeface="Calibri" pitchFamily="34" charset="0"/>
                  <a:cs typeface="Arial" charset="0"/>
                </a:rPr>
                <a:t>The Times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14293" y="2356850"/>
              <a:ext cx="1500370" cy="3204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GB" sz="1500">
                  <a:solidFill>
                    <a:schemeClr val="tx2"/>
                  </a:solidFill>
                  <a:latin typeface="Calibri" pitchFamily="34" charset="0"/>
                  <a:cs typeface="Arial" charset="0"/>
                </a:rPr>
                <a:t>The Telegraph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4313" y="2858088"/>
              <a:ext cx="1356974" cy="3204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GB" sz="1500">
                  <a:solidFill>
                    <a:schemeClr val="tx2"/>
                  </a:solidFill>
                  <a:latin typeface="Calibri" pitchFamily="34" charset="0"/>
                  <a:cs typeface="Arial" charset="0"/>
                </a:rPr>
                <a:t>BBC News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047" y="5143794"/>
              <a:ext cx="1356975" cy="3204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GB" sz="1500">
                  <a:solidFill>
                    <a:schemeClr val="tx2"/>
                  </a:solidFill>
                  <a:latin typeface="Calibri" pitchFamily="34" charset="0"/>
                  <a:cs typeface="Arial" charset="0"/>
                </a:rPr>
                <a:t>Reuters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04800" y="457200"/>
            <a:ext cx="8534400" cy="5847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Kristen ITC" pitchFamily="66" charset="0"/>
              </a:rPr>
              <a:t>IS HRT THE FOUNTAIN OF YOUTH ???</a:t>
            </a:r>
            <a:endParaRPr lang="en-US" sz="3200" dirty="0">
              <a:latin typeface="Kristen ITC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2209800"/>
            <a:ext cx="7924800" cy="35394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 smtClean="0"/>
              <a:t>HRT in older (over 60 yrs) menopausal women does not demonstrate overall health benefit; it is not the fountain of youth; there are balanced benefits and risks.</a:t>
            </a:r>
          </a:p>
          <a:p>
            <a:pPr>
              <a:buNone/>
            </a:pPr>
            <a:r>
              <a:rPr lang="en-US" sz="2800" b="1" dirty="0" smtClean="0"/>
              <a:t>HRT used in the </a:t>
            </a:r>
            <a:r>
              <a:rPr lang="en-US" sz="2800" b="1" dirty="0" err="1" smtClean="0"/>
              <a:t>peri</a:t>
            </a:r>
            <a:r>
              <a:rPr lang="en-US" sz="2800" b="1" dirty="0" smtClean="0"/>
              <a:t> and early </a:t>
            </a:r>
            <a:r>
              <a:rPr lang="en-US" sz="2800" b="1" dirty="0" err="1" smtClean="0"/>
              <a:t>postmenopause</a:t>
            </a:r>
            <a:r>
              <a:rPr lang="en-US" sz="2800" b="1" dirty="0" smtClean="0"/>
              <a:t> may be of benefit; ongoing studies are testing this.</a:t>
            </a:r>
          </a:p>
          <a:p>
            <a:pPr>
              <a:buNone/>
            </a:pPr>
            <a:r>
              <a:rPr lang="en-US" sz="2800" b="1" dirty="0" smtClean="0"/>
              <a:t> Use of HRT for symptoms is appropriate, the lowest dose should be used for the shortest period of time.</a:t>
            </a:r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4724400" cy="40655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133600"/>
            <a:ext cx="4467178" cy="4419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4415" y="0"/>
            <a:ext cx="91656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41020"/>
            <a:ext cx="4114800" cy="468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066799"/>
            <a:ext cx="4076855" cy="551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Caloric restriction </a:t>
            </a:r>
            <a:r>
              <a:rPr lang="en-US" dirty="0" err="1" smtClean="0"/>
              <a:t>mimetics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smtClean="0"/>
              <a:t>Chemical agents </a:t>
            </a:r>
          </a:p>
          <a:p>
            <a:r>
              <a:rPr lang="en-US" dirty="0" smtClean="0"/>
              <a:t>   </a:t>
            </a:r>
            <a:r>
              <a:rPr lang="en-US" dirty="0" err="1" smtClean="0"/>
              <a:t>deprenyl</a:t>
            </a:r>
            <a:r>
              <a:rPr lang="en-US" dirty="0" smtClean="0"/>
              <a:t> (a drug used to treat Parkinson’s disease in humans) causes a remarkable increase in longevity in old male rats. The mechanism underlying the effects of </a:t>
            </a:r>
            <a:r>
              <a:rPr lang="en-US" dirty="0" err="1" smtClean="0"/>
              <a:t>deprenyl</a:t>
            </a:r>
            <a:r>
              <a:rPr lang="en-US" dirty="0" smtClean="0"/>
              <a:t> on longevity is </a:t>
            </a:r>
            <a:r>
              <a:rPr lang="en-US" dirty="0" err="1" smtClean="0"/>
              <a:t>notknown</a:t>
            </a:r>
            <a:r>
              <a:rPr lang="en-US" dirty="0" smtClean="0"/>
              <a:t>.--oxidative stress.</a:t>
            </a:r>
          </a:p>
          <a:p>
            <a:r>
              <a:rPr lang="en-US" dirty="0" smtClean="0"/>
              <a:t>antioxidant</a:t>
            </a:r>
          </a:p>
          <a:p>
            <a:r>
              <a:rPr lang="en-US" dirty="0" smtClean="0"/>
              <a:t>N-</a:t>
            </a:r>
            <a:r>
              <a:rPr lang="en-US" dirty="0" err="1" smtClean="0"/>
              <a:t>tert</a:t>
            </a:r>
            <a:r>
              <a:rPr lang="en-US" dirty="0" smtClean="0"/>
              <a:t>-alpha-</a:t>
            </a:r>
            <a:r>
              <a:rPr lang="en-US" dirty="0" err="1" smtClean="0"/>
              <a:t>phenylbutylnitrone</a:t>
            </a:r>
            <a:r>
              <a:rPr lang="en-US" dirty="0" smtClean="0"/>
              <a:t> (PBN) </a:t>
            </a:r>
            <a:r>
              <a:rPr lang="en-US" dirty="0" err="1" smtClean="0"/>
              <a:t>intraperitoneal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nitrone</a:t>
            </a:r>
            <a:r>
              <a:rPr lang="en-US" dirty="0" smtClean="0"/>
              <a:t>, referred to as CPI-1429,</a:t>
            </a:r>
          </a:p>
          <a:p>
            <a:r>
              <a:rPr lang="en-US" dirty="0" smtClean="0"/>
              <a:t>Melatonin</a:t>
            </a:r>
          </a:p>
          <a:p>
            <a:r>
              <a:rPr lang="en-US" dirty="0" err="1" smtClean="0"/>
              <a:t>Phenformin</a:t>
            </a:r>
            <a:r>
              <a:rPr lang="en-US" dirty="0" smtClean="0"/>
              <a:t> (which lowers blood glucose levels and increases insulin sensitivity)</a:t>
            </a:r>
          </a:p>
          <a:p>
            <a:r>
              <a:rPr lang="en-US" dirty="0" smtClean="0"/>
              <a:t>chromium </a:t>
            </a:r>
            <a:r>
              <a:rPr lang="en-US" dirty="0" err="1" smtClean="0"/>
              <a:t>picolateinfluences</a:t>
            </a:r>
            <a:r>
              <a:rPr lang="en-US" dirty="0" smtClean="0"/>
              <a:t> carbohydrate metabolism</a:t>
            </a:r>
          </a:p>
          <a:p>
            <a:r>
              <a:rPr lang="en-US" dirty="0" smtClean="0"/>
              <a:t>2-deoxy-D-glucose (2DG)</a:t>
            </a:r>
          </a:p>
          <a:p>
            <a:r>
              <a:rPr lang="en-US" dirty="0" err="1" smtClean="0"/>
              <a:t>Aminoguanidine</a:t>
            </a:r>
            <a:r>
              <a:rPr lang="en-US" dirty="0" smtClean="0"/>
              <a:t> has been found to inhibit the formation of AGE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Alterations of physical activity </a:t>
            </a:r>
          </a:p>
          <a:p>
            <a:r>
              <a:rPr lang="en-US" dirty="0" smtClean="0"/>
              <a:t>Genetically engineered mice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Sexuality in the later part of life is not as much about having</a:t>
            </a:r>
          </a:p>
          <a:p>
            <a:r>
              <a:rPr lang="en-US" dirty="0"/>
              <a:t>great sex (although that can be a part of it) as it is about</a:t>
            </a:r>
          </a:p>
          <a:p>
            <a:r>
              <a:rPr lang="en-US" dirty="0"/>
              <a:t>the core essentials of communication and intimacy.</a:t>
            </a:r>
          </a:p>
          <a:p>
            <a:r>
              <a:rPr lang="en-US" dirty="0" err="1"/>
              <a:t>Th</a:t>
            </a:r>
            <a:r>
              <a:rPr lang="en-US" dirty="0"/>
              <a:t> ere are ways of expressing sexuality later in life</a:t>
            </a:r>
          </a:p>
          <a:p>
            <a:r>
              <a:rPr lang="en-US" dirty="0"/>
              <a:t>that are oft en uncharted in our youth—breaking down boundaries</a:t>
            </a:r>
          </a:p>
          <a:p>
            <a:r>
              <a:rPr lang="en-US" dirty="0"/>
              <a:t>and exploring the </a:t>
            </a:r>
            <a:r>
              <a:rPr lang="en-US" dirty="0" err="1"/>
              <a:t>benefi</a:t>
            </a:r>
            <a:r>
              <a:rPr lang="en-US" dirty="0"/>
              <a:t> </a:t>
            </a:r>
            <a:r>
              <a:rPr lang="en-US" dirty="0" err="1"/>
              <a:t>ts</a:t>
            </a:r>
            <a:r>
              <a:rPr lang="en-US" dirty="0"/>
              <a:t> and importance of intimacy</a:t>
            </a:r>
          </a:p>
          <a:p>
            <a:r>
              <a:rPr lang="en-US" dirty="0"/>
              <a:t>and communication established through touch, laughter (very</a:t>
            </a:r>
          </a:p>
          <a:p>
            <a:r>
              <a:rPr lang="en-US" dirty="0"/>
              <a:t>important under any circumstance, but particularly as you get</a:t>
            </a:r>
          </a:p>
          <a:p>
            <a:r>
              <a:rPr lang="en-US" dirty="0"/>
              <a:t>older), and the </a:t>
            </a:r>
            <a:r>
              <a:rPr lang="en-US" dirty="0" err="1"/>
              <a:t>confi</a:t>
            </a:r>
            <a:r>
              <a:rPr lang="en-US" dirty="0"/>
              <a:t> </a:t>
            </a:r>
            <a:r>
              <a:rPr lang="en-US" dirty="0" err="1"/>
              <a:t>dence</a:t>
            </a:r>
            <a:r>
              <a:rPr lang="en-US" dirty="0"/>
              <a:t> to take risks and try new things.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        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400" y="0"/>
            <a:ext cx="91186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828800" y="4572000"/>
            <a:ext cx="5867400" cy="144655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i="1" dirty="0" smtClean="0"/>
              <a:t>Don's Fountain of Youth</a:t>
            </a:r>
            <a:br>
              <a:rPr lang="en-US" sz="4400" b="1" i="1" dirty="0" smtClean="0"/>
            </a:b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3886200" cy="16002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UNLOCKING LONGETIVITY GENE</a:t>
            </a:r>
            <a:br>
              <a:rPr lang="en-US" sz="3200" b="1" dirty="0" smtClean="0"/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4572000" cy="480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dirty="0" smtClean="0"/>
              <a:t>Current research indicates that it might be possible one day to slow the ageing process by gene therapy.</a:t>
            </a:r>
          </a:p>
          <a:p>
            <a:r>
              <a:rPr lang="en-US" sz="2800" b="1" dirty="0" smtClean="0"/>
              <a:t>TELOMERE THERAPY</a:t>
            </a:r>
          </a:p>
          <a:p>
            <a:r>
              <a:rPr lang="en-US" sz="2800" b="1" dirty="0" smtClean="0"/>
              <a:t>Stem </a:t>
            </a:r>
            <a:r>
              <a:rPr lang="en-US" sz="2800" b="1" dirty="0" smtClean="0"/>
              <a:t>cells may become each person’s own private fountain of youth and self repair kit.</a:t>
            </a:r>
          </a:p>
          <a:p>
            <a:endParaRPr lang="en-US" sz="2800" b="1" dirty="0"/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28600"/>
            <a:ext cx="4419600" cy="64947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734" y="0"/>
            <a:ext cx="9028322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57537" cy="688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24261" cy="683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2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981200" y="2133600"/>
            <a:ext cx="5562600" cy="163121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Bionic solution</a:t>
            </a:r>
          </a:p>
          <a:p>
            <a:pPr algn="ctr"/>
            <a:r>
              <a:rPr lang="en-US" sz="3600" b="1" dirty="0" smtClean="0"/>
              <a:t>Replacing worn out organs</a:t>
            </a:r>
          </a:p>
          <a:p>
            <a:pPr algn="ctr"/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82450" y="-56630"/>
            <a:ext cx="9226450" cy="691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3378" cy="68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5525" y="1"/>
            <a:ext cx="91234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3152"/>
            <a:ext cx="9144000" cy="690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19617" cy="683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85490" y="-17240"/>
            <a:ext cx="9229489" cy="687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7733"/>
            <a:ext cx="9144000" cy="687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98290" y="0"/>
            <a:ext cx="9233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915400" cy="118903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desire for a quick (and easy) fix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</a:t>
            </a:r>
            <a:r>
              <a:rPr lang="en-US" sz="2800" b="1" dirty="0" smtClean="0"/>
              <a:t>Given a choice, most people will take the quick fix over hard work every time.</a:t>
            </a:r>
          </a:p>
          <a:p>
            <a:r>
              <a:rPr lang="en-US" sz="2800" b="1" dirty="0" smtClean="0"/>
              <a:t>Lose 25 pounds in a week, guaranteed? Sign me up!</a:t>
            </a:r>
          </a:p>
          <a:p>
            <a:r>
              <a:rPr lang="en-US" sz="2800" b="1" dirty="0" smtClean="0"/>
              <a:t> Quit smoking overnight? Here’s my money!</a:t>
            </a:r>
          </a:p>
          <a:p>
            <a:r>
              <a:rPr lang="en-US" sz="2800" b="1" dirty="0" smtClean="0"/>
              <a:t> Build a beautiful body in only two minutes a day — and you don’t even have to stand up? That’s for me!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There’s no magic pill for good health and longevity. It takes commitment, work, and sometimes even denial of self — giving up poor eating habits, couch potato lifestyle, and the stressful schedules so many are addicted to — to stay healthy as you get older.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</a:t>
            </a:r>
            <a:r>
              <a:rPr lang="en-US" sz="3600" b="1" dirty="0" smtClean="0"/>
              <a:t>“To resist the frigidity of old age, one must combine the body, the mind, and the heart. And to keep these in parallel vigor one must exercise, study, and love.”</a:t>
            </a:r>
          </a:p>
          <a:p>
            <a:pPr>
              <a:buNone/>
            </a:pPr>
            <a:r>
              <a:rPr lang="en-US" sz="3600" b="1" i="1" dirty="0" smtClean="0"/>
              <a:t>—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</a:rPr>
              <a:t>Charles-Victor de </a:t>
            </a: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</a:rPr>
              <a:t>Bonstettin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</a:rPr>
              <a:t> (1867–1947)</a:t>
            </a:r>
          </a:p>
          <a:p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169091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Leroy “Satchel” Paige: </a:t>
            </a:r>
          </a:p>
          <a:p>
            <a:pPr>
              <a:buNone/>
            </a:pPr>
            <a:r>
              <a:rPr lang="en-US" sz="6000" b="1" dirty="0" smtClean="0"/>
              <a:t>“How old would you be if you didn’t know how old you are?” 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304800"/>
            <a:ext cx="1552575" cy="237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3352800"/>
            <a:ext cx="1739391" cy="213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5200" y="2971800"/>
            <a:ext cx="1581150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990600"/>
            <a:ext cx="1371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0400" y="4343400"/>
            <a:ext cx="13906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3733800"/>
            <a:ext cx="3702638" cy="279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09800"/>
            <a:ext cx="753644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7391400" cy="4800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38200" y="914400"/>
            <a:ext cx="7391400" cy="415498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/>
              <a:t>Outward appearance is overemphasized, while the most important characteristics of youth—energy, resilience, flexibility, balance, and strength—are often overlooked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Healthy aging—not </a:t>
            </a:r>
            <a:r>
              <a:rPr lang="en-US" dirty="0" err="1"/>
              <a:t>antiaging</a:t>
            </a:r>
            <a:r>
              <a:rPr lang="en-US" dirty="0"/>
              <a:t>—is the most appropriate </a:t>
            </a:r>
            <a:r>
              <a:rPr lang="en-US" dirty="0" smtClean="0"/>
              <a:t>and encouraging </a:t>
            </a:r>
            <a:r>
              <a:rPr lang="en-US" dirty="0"/>
              <a:t>way to look at turning back the clock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2900</TotalTime>
  <Words>1050</Words>
  <Application>Microsoft Office PowerPoint</Application>
  <PresentationFormat>On-screen Show (4:3)</PresentationFormat>
  <Paragraphs>105</Paragraphs>
  <Slides>58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Office Theme</vt:lpstr>
      <vt:lpstr>Image Document</vt:lpstr>
      <vt:lpstr>Slide 1</vt:lpstr>
      <vt:lpstr>Slide 2</vt:lpstr>
      <vt:lpstr>Slide 3</vt:lpstr>
      <vt:lpstr>       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Calorie restriction (CR)</vt:lpstr>
      <vt:lpstr>Slide 17</vt:lpstr>
      <vt:lpstr>Slide 18</vt:lpstr>
      <vt:lpstr>Slide 19</vt:lpstr>
      <vt:lpstr>How CR works? 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Caloric restriction mimetics </vt:lpstr>
      <vt:lpstr>Slide 39</vt:lpstr>
      <vt:lpstr>UNLOCKING LONGETIVITY GENE 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The desire for a quick (and easy) fix </vt:lpstr>
      <vt:lpstr>Slide 55</vt:lpstr>
      <vt:lpstr>Slide 56</vt:lpstr>
      <vt:lpstr>Slide 57</vt:lpstr>
      <vt:lpstr>Slide 58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chetna</dc:creator>
  <cp:lastModifiedBy>chetna</cp:lastModifiedBy>
  <cp:revision>194</cp:revision>
  <dcterms:created xsi:type="dcterms:W3CDTF">2008-12-05T04:27:02Z</dcterms:created>
  <dcterms:modified xsi:type="dcterms:W3CDTF">2009-02-05T11:08:50Z</dcterms:modified>
</cp:coreProperties>
</file>