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sldIdLst>
    <p:sldId id="256" r:id="rId2"/>
    <p:sldId id="294" r:id="rId3"/>
    <p:sldId id="296" r:id="rId4"/>
    <p:sldId id="258" r:id="rId5"/>
    <p:sldId id="313" r:id="rId6"/>
    <p:sldId id="297" r:id="rId7"/>
    <p:sldId id="257" r:id="rId8"/>
    <p:sldId id="295" r:id="rId9"/>
    <p:sldId id="298" r:id="rId10"/>
    <p:sldId id="303" r:id="rId11"/>
    <p:sldId id="304" r:id="rId12"/>
    <p:sldId id="325" r:id="rId13"/>
    <p:sldId id="260" r:id="rId14"/>
    <p:sldId id="261" r:id="rId15"/>
    <p:sldId id="262" r:id="rId16"/>
    <p:sldId id="263" r:id="rId17"/>
    <p:sldId id="265" r:id="rId18"/>
    <p:sldId id="266" r:id="rId19"/>
    <p:sldId id="264" r:id="rId20"/>
    <p:sldId id="268" r:id="rId21"/>
    <p:sldId id="267" r:id="rId22"/>
    <p:sldId id="269" r:id="rId23"/>
    <p:sldId id="270" r:id="rId24"/>
    <p:sldId id="271" r:id="rId25"/>
    <p:sldId id="272" r:id="rId26"/>
    <p:sldId id="274" r:id="rId27"/>
    <p:sldId id="273" r:id="rId28"/>
    <p:sldId id="276" r:id="rId29"/>
    <p:sldId id="275" r:id="rId30"/>
    <p:sldId id="277" r:id="rId31"/>
    <p:sldId id="280" r:id="rId32"/>
    <p:sldId id="282" r:id="rId33"/>
    <p:sldId id="283" r:id="rId34"/>
    <p:sldId id="278" r:id="rId35"/>
    <p:sldId id="279" r:id="rId36"/>
    <p:sldId id="281" r:id="rId37"/>
    <p:sldId id="289" r:id="rId38"/>
    <p:sldId id="290" r:id="rId39"/>
    <p:sldId id="315" r:id="rId40"/>
    <p:sldId id="320" r:id="rId41"/>
    <p:sldId id="317" r:id="rId42"/>
    <p:sldId id="318" r:id="rId43"/>
    <p:sldId id="319" r:id="rId44"/>
    <p:sldId id="321" r:id="rId45"/>
    <p:sldId id="322" r:id="rId46"/>
    <p:sldId id="323" r:id="rId47"/>
    <p:sldId id="305" r:id="rId48"/>
    <p:sldId id="324" r:id="rId49"/>
    <p:sldId id="293" r:id="rId50"/>
    <p:sldId id="316" r:id="rId51"/>
    <p:sldId id="314" r:id="rId52"/>
    <p:sldId id="286" r:id="rId53"/>
    <p:sldId id="288" r:id="rId54"/>
    <p:sldId id="307" r:id="rId55"/>
    <p:sldId id="308" r:id="rId56"/>
    <p:sldId id="309" r:id="rId57"/>
    <p:sldId id="310" r:id="rId58"/>
    <p:sldId id="306" r:id="rId59"/>
    <p:sldId id="302" r:id="rId60"/>
    <p:sldId id="326" r:id="rId61"/>
    <p:sldId id="259" r:id="rId62"/>
    <p:sldId id="299" r:id="rId63"/>
    <p:sldId id="300" r:id="rId64"/>
    <p:sldId id="301" r:id="rId65"/>
    <p:sldId id="312" r:id="rId66"/>
    <p:sldId id="311" r:id="rId67"/>
    <p:sldId id="327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8B5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09966-5B29-47A6-A0A4-D8E9ABEEC4B8}" type="datetimeFigureOut">
              <a:rPr lang="en-US" smtClean="0"/>
              <a:pPr/>
              <a:t>26-Dec-2008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0F4C5-AF40-4107-952C-6BA260F1E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63D2-0A43-40AF-8FBE-AD671D617D80}" type="datetime1">
              <a:rPr lang="en-US" smtClean="0"/>
              <a:pPr/>
              <a:t>26-Dec-2008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Mona Shroff                       www.obgyntoday.info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683178E-87EE-4E7E-9047-F6577FCA7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A257-15C7-4895-8225-A90E54F02540}" type="datetime1">
              <a:rPr lang="en-US" smtClean="0"/>
              <a:pPr/>
              <a:t>26-Dec-2008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Mona Shroff                       www.obgyntoday.info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75FE-FDAB-4133-855D-3E5EE8FA4C14}" type="datetime1">
              <a:rPr lang="en-US" smtClean="0"/>
              <a:pPr/>
              <a:t>26-Dec-2008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Mona Shroff                       www.obgyntoday.info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2EDD-3BAE-4EFA-A652-BEC9E0032684}" type="datetime1">
              <a:rPr lang="en-US" smtClean="0"/>
              <a:pPr/>
              <a:t>26-Dec-2008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Mona Shroff                       www.obgyntoday.info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D9472-E3B8-4BDB-8C71-598382E49BA1}" type="datetime1">
              <a:rPr lang="en-US" smtClean="0"/>
              <a:pPr/>
              <a:t>26-Dec-2008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Dr Mona Shroff                       www.obgyntoday.info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683178E-87EE-4E7E-9047-F6577FCA7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F1E52-1C16-4E22-B0E8-50AFF2BF9B14}" type="datetime1">
              <a:rPr lang="en-US" smtClean="0"/>
              <a:pPr/>
              <a:t>26-Dec-2008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Mona Shroff                       www.obgyntoday.info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58F5-635C-4677-BB32-63EC90D67722}" type="datetime1">
              <a:rPr lang="en-US" smtClean="0"/>
              <a:pPr/>
              <a:t>26-Dec-2008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Mona Shroff                       www.obgyntoday.info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AB6A-1C63-4393-8B8B-488C5002E094}" type="datetime1">
              <a:rPr lang="en-US" smtClean="0"/>
              <a:pPr/>
              <a:t>26-Dec-2008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Mona Shroff                       www.obgyntoday.info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332C-B43A-4D1E-AC6E-12FCD67BDB6B}" type="datetime1">
              <a:rPr lang="en-US" smtClean="0"/>
              <a:pPr/>
              <a:t>26-Dec-2008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Mona Shroff                       www.obgyntoday.info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B510-8C5A-4847-A748-611330775E3C}" type="datetime1">
              <a:rPr lang="en-US" smtClean="0"/>
              <a:pPr/>
              <a:t>26-Dec-2008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Mona Shroff                       www.obgyntoday.info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1939-9966-4B22-9D27-4EDCE06E7A0A}" type="datetime1">
              <a:rPr lang="en-US" smtClean="0"/>
              <a:pPr/>
              <a:t>26-Dec-2008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Dr Mona Shroff                       www.obgyntoday.info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683178E-87EE-4E7E-9047-F6577FCA7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2011426-7902-4F22-A589-22E725D0E520}" type="datetime1">
              <a:rPr lang="en-US" smtClean="0"/>
              <a:pPr/>
              <a:t>26-Dec-2008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Dr Mona Shroff                       www.obgyntoday.info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683178E-87EE-4E7E-9047-F6577FCA7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bgyntoday.info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>
                <a:latin typeface="Comic Sans MS" pitchFamily="66" charset="0"/>
              </a:rPr>
              <a:t>SACROSPINOUS FIXATION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8001000" cy="3810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  www.obgyntoday.info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438B5E"/>
                </a:solidFill>
                <a:latin typeface="Comic Sans MS" pitchFamily="66" charset="0"/>
              </a:rPr>
              <a:t>STEPS OUTLINE</a:t>
            </a:r>
            <a:endParaRPr lang="en-US" b="1" dirty="0">
              <a:solidFill>
                <a:srgbClr val="438B5E"/>
              </a:solidFill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8001000" cy="3810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  www.obgyntoday.info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80772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latin typeface="Comic Sans MS" pitchFamily="66" charset="0"/>
              </a:rPr>
              <a:t>The posterior vaginal wall is opened to the apex and the </a:t>
            </a:r>
            <a:r>
              <a:rPr lang="en-US" b="1" dirty="0" err="1" smtClean="0">
                <a:latin typeface="Comic Sans MS" pitchFamily="66" charset="0"/>
              </a:rPr>
              <a:t>rectovaginal</a:t>
            </a:r>
            <a:r>
              <a:rPr lang="en-US" b="1" dirty="0" smtClean="0">
                <a:latin typeface="Comic Sans MS" pitchFamily="66" charset="0"/>
              </a:rPr>
              <a:t> space is entered.</a:t>
            </a:r>
          </a:p>
          <a:p>
            <a:r>
              <a:rPr lang="en-US" b="1" dirty="0" smtClean="0">
                <a:latin typeface="Comic Sans MS" pitchFamily="66" charset="0"/>
              </a:rPr>
              <a:t>The </a:t>
            </a:r>
            <a:r>
              <a:rPr lang="en-US" b="1" dirty="0" err="1" smtClean="0">
                <a:latin typeface="Comic Sans MS" pitchFamily="66" charset="0"/>
              </a:rPr>
              <a:t>rectovaginal</a:t>
            </a:r>
            <a:r>
              <a:rPr lang="en-US" b="1" dirty="0" smtClean="0">
                <a:latin typeface="Comic Sans MS" pitchFamily="66" charset="0"/>
              </a:rPr>
              <a:t> space is dissected(sharp &amp; blunt ) at the level of the </a:t>
            </a:r>
            <a:r>
              <a:rPr lang="en-US" b="1" dirty="0" err="1" smtClean="0">
                <a:latin typeface="Comic Sans MS" pitchFamily="66" charset="0"/>
              </a:rPr>
              <a:t>ischial</a:t>
            </a:r>
            <a:r>
              <a:rPr lang="en-US" b="1" dirty="0" smtClean="0">
                <a:latin typeface="Comic Sans MS" pitchFamily="66" charset="0"/>
              </a:rPr>
              <a:t> spines.</a:t>
            </a:r>
          </a:p>
          <a:p>
            <a:r>
              <a:rPr lang="en-US" b="1" dirty="0" smtClean="0">
                <a:latin typeface="Comic Sans MS" pitchFamily="66" charset="0"/>
              </a:rPr>
              <a:t>At that time, the descending rectal septum (pillar) is perforated, opening the </a:t>
            </a:r>
            <a:r>
              <a:rPr lang="en-US" b="1" dirty="0" err="1" smtClean="0">
                <a:latin typeface="Comic Sans MS" pitchFamily="66" charset="0"/>
              </a:rPr>
              <a:t>pararectal</a:t>
            </a:r>
            <a:r>
              <a:rPr lang="en-US" b="1" dirty="0" smtClean="0">
                <a:latin typeface="Comic Sans MS" pitchFamily="66" charset="0"/>
              </a:rPr>
              <a:t> space .</a:t>
            </a:r>
          </a:p>
          <a:p>
            <a:r>
              <a:rPr lang="en-US" b="1" dirty="0" smtClean="0">
                <a:latin typeface="Comic Sans MS" pitchFamily="66" charset="0"/>
              </a:rPr>
              <a:t>With additional  dissection, the </a:t>
            </a:r>
            <a:r>
              <a:rPr lang="en-US" b="1" dirty="0" err="1" smtClean="0">
                <a:latin typeface="Comic Sans MS" pitchFamily="66" charset="0"/>
              </a:rPr>
              <a:t>ischial</a:t>
            </a:r>
            <a:r>
              <a:rPr lang="en-US" b="1" dirty="0" smtClean="0">
                <a:latin typeface="Comic Sans MS" pitchFamily="66" charset="0"/>
              </a:rPr>
              <a:t> spine and </a:t>
            </a:r>
            <a:r>
              <a:rPr lang="en-US" b="1" dirty="0" err="1" smtClean="0">
                <a:latin typeface="Comic Sans MS" pitchFamily="66" charset="0"/>
              </a:rPr>
              <a:t>coccygeus</a:t>
            </a:r>
            <a:r>
              <a:rPr lang="en-US" b="1" dirty="0" smtClean="0">
                <a:latin typeface="Comic Sans MS" pitchFamily="66" charset="0"/>
              </a:rPr>
              <a:t> muscle </a:t>
            </a:r>
            <a:r>
              <a:rPr lang="en-US" b="1" dirty="0" err="1" smtClean="0">
                <a:latin typeface="Comic Sans MS" pitchFamily="66" charset="0"/>
              </a:rPr>
              <a:t>sacrospinous</a:t>
            </a:r>
            <a:r>
              <a:rPr lang="en-US" b="1" dirty="0" smtClean="0">
                <a:latin typeface="Comic Sans MS" pitchFamily="66" charset="0"/>
              </a:rPr>
              <a:t> ligament complex are palpated and identified visually.</a:t>
            </a:r>
          </a:p>
          <a:p>
            <a:r>
              <a:rPr lang="en-US" b="1" dirty="0" smtClean="0">
                <a:latin typeface="Comic Sans MS" pitchFamily="66" charset="0"/>
              </a:rPr>
              <a:t>Long-acting, absorbable sutures or monofilament, permanent sutures are placed through the ligament.</a:t>
            </a:r>
          </a:p>
          <a:p>
            <a:r>
              <a:rPr lang="en-US" b="1" dirty="0" smtClean="0">
                <a:latin typeface="Comic Sans MS" pitchFamily="66" charset="0"/>
              </a:rPr>
              <a:t>These sutures are held and left untied until any additional reconstructive procedures are finished.</a:t>
            </a:r>
          </a:p>
          <a:p>
            <a:r>
              <a:rPr lang="en-US" b="1" dirty="0" smtClean="0">
                <a:latin typeface="Comic Sans MS" pitchFamily="66" charset="0"/>
              </a:rPr>
              <a:t>Finally, the ligament fixation is carried out by using both safety and pulley stitches 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flipV="1">
            <a:off x="914400" y="6857999"/>
            <a:ext cx="3962400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1887" y="304800"/>
            <a:ext cx="821840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848600" cy="3810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www.obgyntoday.info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2286000"/>
            <a:ext cx="8077200" cy="220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b="1" dirty="0" smtClean="0">
                <a:solidFill>
                  <a:srgbClr val="438B5E"/>
                </a:solidFill>
                <a:latin typeface="Comic Sans MS" pitchFamily="66" charset="0"/>
              </a:rPr>
              <a:t> STEPS IN DETAIL</a:t>
            </a:r>
            <a:endParaRPr lang="en-US" sz="6000" b="1" dirty="0">
              <a:solidFill>
                <a:srgbClr val="438B5E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438B5E"/>
                </a:solidFill>
                <a:latin typeface="Comic Sans MS" pitchFamily="66" charset="0"/>
              </a:rPr>
              <a:t>Vaginal infiltration</a:t>
            </a:r>
            <a:br>
              <a:rPr lang="en-US" b="1" dirty="0">
                <a:solidFill>
                  <a:srgbClr val="438B5E"/>
                </a:solidFill>
                <a:latin typeface="Comic Sans MS" pitchFamily="66" charset="0"/>
              </a:rPr>
            </a:br>
            <a:endParaRPr lang="en-US" b="1" dirty="0">
              <a:solidFill>
                <a:srgbClr val="438B5E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95400"/>
            <a:ext cx="7772400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omic Sans MS" pitchFamily="66" charset="0"/>
              </a:rPr>
              <a:t>Place three Kocher/allies forceps in stages along the median part of the posterior vaginal wall, the highest being placed above the vaginal </a:t>
            </a:r>
            <a:r>
              <a:rPr lang="en-US" b="1" dirty="0" err="1" smtClean="0">
                <a:latin typeface="Comic Sans MS" pitchFamily="66" charset="0"/>
              </a:rPr>
              <a:t>vault,the</a:t>
            </a:r>
            <a:r>
              <a:rPr lang="en-US" b="1" dirty="0" smtClean="0">
                <a:latin typeface="Comic Sans MS" pitchFamily="66" charset="0"/>
              </a:rPr>
              <a:t> lowest of the forceps is positioned at the level of the </a:t>
            </a:r>
            <a:r>
              <a:rPr lang="en-US" b="1" dirty="0" err="1" smtClean="0">
                <a:latin typeface="Comic Sans MS" pitchFamily="66" charset="0"/>
              </a:rPr>
              <a:t>mucocutaneous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jn</a:t>
            </a:r>
            <a:r>
              <a:rPr lang="en-US" b="1" dirty="0" smtClean="0">
                <a:latin typeface="Comic Sans MS" pitchFamily="66" charset="0"/>
              </a:rPr>
              <a:t>, the third forceps is positioned halfway between the other two.</a:t>
            </a:r>
          </a:p>
          <a:p>
            <a:r>
              <a:rPr lang="en-US" b="1" dirty="0" smtClean="0">
                <a:latin typeface="Comic Sans MS" pitchFamily="66" charset="0"/>
              </a:rPr>
              <a:t>Held in tension</a:t>
            </a:r>
          </a:p>
          <a:p>
            <a:r>
              <a:rPr lang="en-US" b="1" dirty="0" smtClean="0">
                <a:latin typeface="Comic Sans MS" pitchFamily="66" charset="0"/>
              </a:rPr>
              <a:t>Saline infiltration under </a:t>
            </a:r>
            <a:r>
              <a:rPr lang="en-US" b="1" dirty="0">
                <a:latin typeface="Comic Sans MS" pitchFamily="66" charset="0"/>
              </a:rPr>
              <a:t>the vaginal </a:t>
            </a:r>
            <a:r>
              <a:rPr lang="en-US" b="1" dirty="0" smtClean="0">
                <a:latin typeface="Comic Sans MS" pitchFamily="66" charset="0"/>
              </a:rPr>
              <a:t>thickness, performed </a:t>
            </a:r>
            <a:r>
              <a:rPr lang="en-US" b="1" dirty="0">
                <a:latin typeface="Comic Sans MS" pitchFamily="66" charset="0"/>
              </a:rPr>
              <a:t>precisely in </a:t>
            </a:r>
            <a:r>
              <a:rPr lang="en-US" b="1" dirty="0" smtClean="0">
                <a:latin typeface="Comic Sans MS" pitchFamily="66" charset="0"/>
              </a:rPr>
              <a:t>the dissection </a:t>
            </a:r>
            <a:r>
              <a:rPr lang="en-US" b="1" dirty="0">
                <a:latin typeface="Comic Sans MS" pitchFamily="66" charset="0"/>
              </a:rPr>
              <a:t>plane.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924800" cy="3810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 www.obgyntoday.info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438B5E"/>
                </a:solidFill>
                <a:latin typeface="Comic Sans MS" pitchFamily="66" charset="0"/>
              </a:rPr>
              <a:t>Median vaginal incision</a:t>
            </a:r>
            <a:br>
              <a:rPr lang="en-US" b="1" dirty="0">
                <a:solidFill>
                  <a:srgbClr val="438B5E"/>
                </a:solidFill>
                <a:latin typeface="Comic Sans MS" pitchFamily="66" charset="0"/>
              </a:rPr>
            </a:br>
            <a:endParaRPr lang="en-US" dirty="0">
              <a:solidFill>
                <a:srgbClr val="438B5E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887753"/>
            <a:ext cx="5948718" cy="566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flipV="1">
            <a:off x="914400" y="6812280"/>
            <a:ext cx="3962400" cy="45719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38B5E"/>
                </a:solidFill>
                <a:latin typeface="Comic Sans MS" pitchFamily="66" charset="0"/>
              </a:rPr>
              <a:t> Positioning </a:t>
            </a:r>
            <a:r>
              <a:rPr lang="en-US" b="1" dirty="0">
                <a:solidFill>
                  <a:srgbClr val="438B5E"/>
                </a:solidFill>
                <a:latin typeface="Comic Sans MS" pitchFamily="66" charset="0"/>
              </a:rPr>
              <a:t>the Allis’ forceps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447800" y="990600"/>
            <a:ext cx="6248399" cy="554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flipV="1">
            <a:off x="914400" y="6629399"/>
            <a:ext cx="3962400" cy="45719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438B5E"/>
                </a:solidFill>
                <a:latin typeface="Comic Sans MS" pitchFamily="66" charset="0"/>
              </a:rPr>
              <a:t>Rectovaginal</a:t>
            </a:r>
            <a:r>
              <a:rPr lang="en-US" b="1" dirty="0">
                <a:solidFill>
                  <a:srgbClr val="438B5E"/>
                </a:solidFill>
                <a:latin typeface="Comic Sans MS" pitchFamily="66" charset="0"/>
              </a:rPr>
              <a:t> dissection</a:t>
            </a:r>
            <a:br>
              <a:rPr lang="en-US" b="1" dirty="0">
                <a:solidFill>
                  <a:srgbClr val="438B5E"/>
                </a:solidFill>
                <a:latin typeface="Comic Sans MS" pitchFamily="66" charset="0"/>
              </a:rPr>
            </a:br>
            <a:endParaRPr lang="en-US" dirty="0">
              <a:solidFill>
                <a:srgbClr val="438B5E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648200"/>
          </a:xfrm>
        </p:spPr>
        <p:txBody>
          <a:bodyPr>
            <a:normAutofit/>
          </a:bodyPr>
          <a:lstStyle/>
          <a:p>
            <a:r>
              <a:rPr lang="en-US" b="1" dirty="0">
                <a:latin typeface="Comic Sans MS" pitchFamily="66" charset="0"/>
              </a:rPr>
              <a:t>While the Allis’ forceps are being pulled away from each other, one performs the </a:t>
            </a:r>
            <a:r>
              <a:rPr lang="en-US" b="1" dirty="0" err="1" smtClean="0">
                <a:latin typeface="Comic Sans MS" pitchFamily="66" charset="0"/>
              </a:rPr>
              <a:t>rectovaginal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dissection </a:t>
            </a:r>
            <a:r>
              <a:rPr lang="en-US" b="1" dirty="0">
                <a:latin typeface="Comic Sans MS" pitchFamily="66" charset="0"/>
              </a:rPr>
              <a:t>by incising the infiltrated plane between vagina and rectum 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>
                <a:latin typeface="Comic Sans MS" pitchFamily="66" charset="0"/>
              </a:rPr>
              <a:t>This incision is extended by counter-laterally </a:t>
            </a:r>
            <a:r>
              <a:rPr lang="en-US" b="1" dirty="0" smtClean="0">
                <a:latin typeface="Comic Sans MS" pitchFamily="66" charset="0"/>
              </a:rPr>
              <a:t>spreading the </a:t>
            </a:r>
            <a:r>
              <a:rPr lang="en-US" b="1" dirty="0">
                <a:latin typeface="Comic Sans MS" pitchFamily="66" charset="0"/>
              </a:rPr>
              <a:t>rectum with a toothless forceps. The dissection can easily be extended with a </a:t>
            </a:r>
            <a:r>
              <a:rPr lang="en-US" b="1" dirty="0" smtClean="0">
                <a:latin typeface="Comic Sans MS" pitchFamily="66" charset="0"/>
              </a:rPr>
              <a:t>finger </a:t>
            </a:r>
            <a:r>
              <a:rPr lang="en-US" b="1" dirty="0">
                <a:latin typeface="Comic Sans MS" pitchFamily="66" charset="0"/>
              </a:rPr>
              <a:t>and opening of the </a:t>
            </a:r>
            <a:r>
              <a:rPr lang="en-US" b="1" dirty="0" err="1">
                <a:latin typeface="Comic Sans MS" pitchFamily="66" charset="0"/>
              </a:rPr>
              <a:t>pararectal</a:t>
            </a:r>
            <a:r>
              <a:rPr lang="en-US" b="1" dirty="0">
                <a:latin typeface="Comic Sans MS" pitchFamily="66" charset="0"/>
              </a:rPr>
              <a:t> trenches starts at the upper </a:t>
            </a:r>
            <a:r>
              <a:rPr lang="en-US" b="1" dirty="0" smtClean="0">
                <a:latin typeface="Comic Sans MS" pitchFamily="66" charset="0"/>
              </a:rPr>
              <a:t>end.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324600"/>
            <a:ext cx="7924800" cy="3048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 www.obgyntoday.info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8315" y="304800"/>
            <a:ext cx="7072959" cy="633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066800" y="200024"/>
            <a:ext cx="7347857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219200"/>
            <a:ext cx="79248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/>
              <a:t> </a:t>
            </a:r>
            <a:r>
              <a:rPr lang="en-US" sz="3200" b="1" dirty="0">
                <a:latin typeface="Comic Sans MS" pitchFamily="66" charset="0"/>
              </a:rPr>
              <a:t>For the incision’s lower part, it is </a:t>
            </a:r>
            <a:r>
              <a:rPr lang="en-US" sz="3200" b="1" dirty="0" smtClean="0">
                <a:latin typeface="Comic Sans MS" pitchFamily="66" charset="0"/>
              </a:rPr>
              <a:t>often necessary </a:t>
            </a:r>
            <a:r>
              <a:rPr lang="en-US" sz="3200" b="1" dirty="0">
                <a:latin typeface="Comic Sans MS" pitchFamily="66" charset="0"/>
              </a:rPr>
              <a:t>to lift the rectum with a </a:t>
            </a:r>
            <a:r>
              <a:rPr lang="en-US" sz="3200" b="1" dirty="0" smtClean="0">
                <a:latin typeface="Comic Sans MS" pitchFamily="66" charset="0"/>
              </a:rPr>
              <a:t> </a:t>
            </a:r>
            <a:r>
              <a:rPr lang="en-US" sz="3200" b="1" dirty="0">
                <a:latin typeface="Comic Sans MS" pitchFamily="66" charset="0"/>
              </a:rPr>
              <a:t>forceps in order to liberate its lateral and </a:t>
            </a:r>
            <a:r>
              <a:rPr lang="en-US" sz="3200" b="1" dirty="0" smtClean="0">
                <a:latin typeface="Comic Sans MS" pitchFamily="66" charset="0"/>
              </a:rPr>
              <a:t>lower attachments</a:t>
            </a:r>
            <a:r>
              <a:rPr lang="en-US" sz="3200" b="1" dirty="0">
                <a:latin typeface="Comic Sans MS" pitchFamily="66" charset="0"/>
              </a:rPr>
              <a:t>. This additional dissection has to be performed before placing the </a:t>
            </a:r>
            <a:r>
              <a:rPr lang="en-US" sz="3200" b="1" dirty="0" smtClean="0">
                <a:latin typeface="Comic Sans MS" pitchFamily="66" charset="0"/>
              </a:rPr>
              <a:t>retractors permitting </a:t>
            </a:r>
            <a:r>
              <a:rPr lang="en-US" sz="3200" b="1" dirty="0">
                <a:latin typeface="Comic Sans MS" pitchFamily="66" charset="0"/>
              </a:rPr>
              <a:t>the dissection of the </a:t>
            </a:r>
            <a:r>
              <a:rPr lang="en-US" sz="3200" b="1" dirty="0" err="1">
                <a:latin typeface="Comic Sans MS" pitchFamily="66" charset="0"/>
              </a:rPr>
              <a:t>sacrospious</a:t>
            </a:r>
            <a:r>
              <a:rPr lang="en-US" sz="3200" b="1" dirty="0">
                <a:latin typeface="Comic Sans MS" pitchFamily="66" charset="0"/>
              </a:rPr>
              <a:t> ligament, so that pushing back the </a:t>
            </a:r>
            <a:r>
              <a:rPr lang="en-US" sz="3200" b="1" dirty="0" smtClean="0">
                <a:latin typeface="Comic Sans MS" pitchFamily="66" charset="0"/>
              </a:rPr>
              <a:t>rectum with </a:t>
            </a:r>
            <a:r>
              <a:rPr lang="en-US" sz="3200" b="1" dirty="0">
                <a:latin typeface="Comic Sans MS" pitchFamily="66" charset="0"/>
              </a:rPr>
              <a:t>the large retractor does not result in a rectal wound from dilacerations at the level </a:t>
            </a:r>
            <a:r>
              <a:rPr lang="en-US" sz="3200" b="1" dirty="0" smtClean="0">
                <a:latin typeface="Comic Sans MS" pitchFamily="66" charset="0"/>
              </a:rPr>
              <a:t>of its </a:t>
            </a:r>
            <a:r>
              <a:rPr lang="en-US" sz="3200" b="1" dirty="0">
                <a:latin typeface="Comic Sans MS" pitchFamily="66" charset="0"/>
              </a:rPr>
              <a:t>lateral attachments.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8001000" cy="3810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  www.obgyntoday.info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2076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Comic Sans MS" pitchFamily="66" charset="0"/>
              </a:rPr>
              <a:t>         </a:t>
            </a:r>
            <a:r>
              <a:rPr lang="en-US" sz="4800" b="1" dirty="0" smtClean="0">
                <a:solidFill>
                  <a:srgbClr val="438B5E"/>
                </a:solidFill>
                <a:latin typeface="Comic Sans MS" pitchFamily="66" charset="0"/>
              </a:rPr>
              <a:t>Aim</a:t>
            </a:r>
            <a:endParaRPr lang="en-US" sz="4800" b="1" dirty="0">
              <a:solidFill>
                <a:srgbClr val="438B5E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153400" cy="457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This surgery offers support to the upper vagina minimizing risk of recurrent </a:t>
            </a:r>
            <a:r>
              <a:rPr lang="en-US" sz="3200" b="1" dirty="0" err="1" smtClean="0">
                <a:latin typeface="Comic Sans MS" pitchFamily="66" charset="0"/>
              </a:rPr>
              <a:t>prolapse</a:t>
            </a:r>
            <a:r>
              <a:rPr lang="en-US" sz="3200" b="1" dirty="0" smtClean="0">
                <a:latin typeface="Comic Sans MS" pitchFamily="66" charset="0"/>
              </a:rPr>
              <a:t> at this site. The advantage of this surgery is that vaginal length is maintained.</a:t>
            </a:r>
          </a:p>
          <a:p>
            <a:r>
              <a:rPr lang="en-US" sz="3200" b="1" dirty="0" smtClean="0">
                <a:latin typeface="Comic Sans MS" pitchFamily="66" charset="0"/>
              </a:rPr>
              <a:t>Any </a:t>
            </a:r>
            <a:r>
              <a:rPr lang="en-US" sz="3200" b="1" dirty="0" err="1" smtClean="0">
                <a:latin typeface="Comic Sans MS" pitchFamily="66" charset="0"/>
              </a:rPr>
              <a:t>prolapse</a:t>
            </a:r>
            <a:r>
              <a:rPr lang="en-US" sz="3200" b="1" dirty="0" smtClean="0">
                <a:latin typeface="Comic Sans MS" pitchFamily="66" charset="0"/>
              </a:rPr>
              <a:t> surgery is aimed to correct the anatomical problem, relieve symptoms and restore function</a:t>
            </a:r>
            <a:r>
              <a:rPr lang="en-US" sz="3200" dirty="0" smtClean="0">
                <a:latin typeface="Comic Sans MS" pitchFamily="66" charset="0"/>
              </a:rPr>
              <a:t>.</a:t>
            </a:r>
          </a:p>
          <a:p>
            <a:endParaRPr lang="en-US" sz="32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8001000" cy="3810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  www.obgyntoday.info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438B5E"/>
                </a:solidFill>
                <a:latin typeface="Comic Sans MS" pitchFamily="66" charset="0"/>
              </a:rPr>
              <a:t> Liberating </a:t>
            </a:r>
            <a:r>
              <a:rPr lang="en-US" sz="3200" b="1" dirty="0">
                <a:solidFill>
                  <a:srgbClr val="438B5E"/>
                </a:solidFill>
                <a:latin typeface="Comic Sans MS" pitchFamily="66" charset="0"/>
              </a:rPr>
              <a:t>the lower part of </a:t>
            </a:r>
            <a:r>
              <a:rPr lang="en-US" sz="3200" b="1" dirty="0" smtClean="0">
                <a:solidFill>
                  <a:srgbClr val="438B5E"/>
                </a:solidFill>
                <a:latin typeface="Comic Sans MS" pitchFamily="66" charset="0"/>
              </a:rPr>
              <a:t>the rectum</a:t>
            </a:r>
            <a:r>
              <a:rPr lang="en-US" sz="3200" b="1" dirty="0">
                <a:solidFill>
                  <a:srgbClr val="438B5E"/>
                </a:solidFill>
                <a:latin typeface="Comic Sans MS" pitchFamily="66" charset="0"/>
              </a:rPr>
              <a:t>.</a:t>
            </a:r>
            <a:br>
              <a:rPr lang="en-US" sz="3200" b="1" dirty="0">
                <a:solidFill>
                  <a:srgbClr val="438B5E"/>
                </a:solidFill>
                <a:latin typeface="Comic Sans MS" pitchFamily="66" charset="0"/>
              </a:rPr>
            </a:br>
            <a:endParaRPr lang="en-US" sz="3200" b="1" dirty="0">
              <a:solidFill>
                <a:srgbClr val="438B5E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371600" y="1138265"/>
            <a:ext cx="6173128" cy="571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38B5E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438B5E"/>
                </a:solidFill>
                <a:latin typeface="Comic Sans MS" pitchFamily="66" charset="0"/>
              </a:rPr>
              <a:t>Rectovaginal</a:t>
            </a:r>
            <a:r>
              <a:rPr lang="en-US" b="1" dirty="0" smtClean="0">
                <a:solidFill>
                  <a:srgbClr val="438B5E"/>
                </a:solidFill>
                <a:latin typeface="Comic Sans MS" pitchFamily="66" charset="0"/>
              </a:rPr>
              <a:t> dissection completed</a:t>
            </a:r>
            <a:r>
              <a:rPr lang="en-US" b="1" dirty="0">
                <a:solidFill>
                  <a:srgbClr val="438B5E"/>
                </a:solidFill>
                <a:latin typeface="Comic Sans MS" pitchFamily="66" charset="0"/>
              </a:rPr>
              <a:t>.</a:t>
            </a:r>
            <a:br>
              <a:rPr lang="en-US" b="1" dirty="0">
                <a:solidFill>
                  <a:srgbClr val="438B5E"/>
                </a:solidFill>
                <a:latin typeface="Comic Sans MS" pitchFamily="66" charset="0"/>
              </a:rPr>
            </a:br>
            <a:endParaRPr lang="en-US" b="1" dirty="0">
              <a:solidFill>
                <a:srgbClr val="438B5E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295400" y="940232"/>
            <a:ext cx="6629399" cy="591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207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438B5E"/>
                </a:solidFill>
                <a:latin typeface="Comic Sans MS" pitchFamily="66" charset="0"/>
              </a:rPr>
              <a:t>Beginning </a:t>
            </a:r>
            <a:r>
              <a:rPr lang="en-US" sz="2800" b="1" dirty="0">
                <a:solidFill>
                  <a:srgbClr val="438B5E"/>
                </a:solidFill>
                <a:latin typeface="Comic Sans MS" pitchFamily="66" charset="0"/>
              </a:rPr>
              <a:t>the opening of the </a:t>
            </a:r>
            <a:r>
              <a:rPr lang="en-US" sz="2800" b="1" dirty="0" smtClean="0">
                <a:solidFill>
                  <a:srgbClr val="438B5E"/>
                </a:solidFill>
                <a:latin typeface="Comic Sans MS" pitchFamily="66" charset="0"/>
              </a:rPr>
              <a:t>left </a:t>
            </a:r>
            <a:r>
              <a:rPr lang="en-US" sz="2800" b="1" dirty="0" err="1" smtClean="0">
                <a:solidFill>
                  <a:srgbClr val="438B5E"/>
                </a:solidFill>
                <a:latin typeface="Comic Sans MS" pitchFamily="66" charset="0"/>
              </a:rPr>
              <a:t>pararectal</a:t>
            </a:r>
            <a:r>
              <a:rPr lang="en-US" sz="2800" b="1" dirty="0" smtClean="0">
                <a:solidFill>
                  <a:srgbClr val="438B5E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438B5E"/>
                </a:solidFill>
                <a:latin typeface="Comic Sans MS" pitchFamily="66" charset="0"/>
              </a:rPr>
              <a:t>fossa</a:t>
            </a:r>
            <a:r>
              <a:rPr lang="en-US" sz="2800" b="1" dirty="0">
                <a:solidFill>
                  <a:srgbClr val="438B5E"/>
                </a:solidFill>
                <a:latin typeface="Comic Sans MS" pitchFamily="66" charset="0"/>
              </a:rPr>
              <a:t>.</a:t>
            </a:r>
            <a:br>
              <a:rPr lang="en-US" sz="2800" b="1" dirty="0">
                <a:solidFill>
                  <a:srgbClr val="438B5E"/>
                </a:solidFill>
                <a:latin typeface="Comic Sans MS" pitchFamily="66" charset="0"/>
              </a:rPr>
            </a:br>
            <a:endParaRPr lang="en-US" sz="2800" b="1" dirty="0">
              <a:solidFill>
                <a:srgbClr val="438B5E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828800" y="984031"/>
            <a:ext cx="6101207" cy="564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438B5E"/>
                </a:solidFill>
                <a:latin typeface="Comic Sans MS" pitchFamily="66" charset="0"/>
              </a:rPr>
              <a:t>    Positioning </a:t>
            </a:r>
            <a:r>
              <a:rPr lang="en-US" sz="2800" b="1" dirty="0">
                <a:solidFill>
                  <a:srgbClr val="438B5E"/>
                </a:solidFill>
                <a:latin typeface="Comic Sans MS" pitchFamily="66" charset="0"/>
              </a:rPr>
              <a:t>the three </a:t>
            </a:r>
            <a:r>
              <a:rPr lang="en-US" sz="2800" b="1" dirty="0" smtClean="0">
                <a:solidFill>
                  <a:srgbClr val="438B5E"/>
                </a:solidFill>
                <a:latin typeface="Comic Sans MS" pitchFamily="66" charset="0"/>
              </a:rPr>
              <a:t>retractors: </a:t>
            </a:r>
            <a:br>
              <a:rPr lang="en-US" sz="2800" b="1" dirty="0" smtClean="0">
                <a:solidFill>
                  <a:srgbClr val="438B5E"/>
                </a:solidFill>
                <a:latin typeface="Comic Sans MS" pitchFamily="66" charset="0"/>
              </a:rPr>
            </a:br>
            <a:r>
              <a:rPr lang="en-US" sz="2800" b="1" dirty="0" smtClean="0">
                <a:solidFill>
                  <a:srgbClr val="438B5E"/>
                </a:solidFill>
                <a:latin typeface="Comic Sans MS" pitchFamily="66" charset="0"/>
              </a:rPr>
              <a:t>  dissection </a:t>
            </a:r>
            <a:r>
              <a:rPr lang="en-US" sz="2800" b="1" dirty="0">
                <a:solidFill>
                  <a:srgbClr val="438B5E"/>
                </a:solidFill>
                <a:latin typeface="Comic Sans MS" pitchFamily="66" charset="0"/>
              </a:rPr>
              <a:t>space, rectum, </a:t>
            </a:r>
            <a:r>
              <a:rPr lang="en-US" sz="2800" b="1" dirty="0" err="1" smtClean="0">
                <a:solidFill>
                  <a:srgbClr val="438B5E"/>
                </a:solidFill>
                <a:latin typeface="Comic Sans MS" pitchFamily="66" charset="0"/>
              </a:rPr>
              <a:t>levator</a:t>
            </a:r>
            <a:r>
              <a:rPr lang="en-US" sz="2800" b="1" dirty="0">
                <a:solidFill>
                  <a:srgbClr val="438B5E"/>
                </a:solidFill>
                <a:latin typeface="Comic Sans MS" pitchFamily="66" charset="0"/>
              </a:rPr>
              <a:t> </a:t>
            </a:r>
            <a:r>
              <a:rPr lang="en-US" sz="2800" b="1" dirty="0" smtClean="0">
                <a:solidFill>
                  <a:srgbClr val="438B5E"/>
                </a:solidFill>
                <a:latin typeface="Comic Sans MS" pitchFamily="66" charset="0"/>
              </a:rPr>
              <a:t>muscle</a:t>
            </a:r>
            <a:r>
              <a:rPr lang="en-US" sz="2800" b="1" dirty="0">
                <a:solidFill>
                  <a:srgbClr val="438B5E"/>
                </a:solidFill>
                <a:latin typeface="Comic Sans MS" pitchFamily="66" charset="0"/>
              </a:rPr>
              <a:t>.</a:t>
            </a:r>
            <a:br>
              <a:rPr lang="en-US" sz="2800" b="1" dirty="0">
                <a:solidFill>
                  <a:srgbClr val="438B5E"/>
                </a:solidFill>
                <a:latin typeface="Comic Sans MS" pitchFamily="66" charset="0"/>
              </a:rPr>
            </a:br>
            <a:endParaRPr lang="en-US" sz="2800" b="1" dirty="0">
              <a:solidFill>
                <a:srgbClr val="438B5E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600200" y="1170709"/>
            <a:ext cx="5920740" cy="538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096000"/>
            <a:ext cx="3962400" cy="457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38B5E"/>
                </a:solidFill>
                <a:latin typeface="Comic Sans MS" pitchFamily="66" charset="0"/>
              </a:rPr>
              <a:t>   Positioning the retractors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>
                <a:latin typeface="Comic Sans MS" pitchFamily="66" charset="0"/>
              </a:rPr>
              <a:t>First</a:t>
            </a:r>
            <a:r>
              <a:rPr lang="en-US" b="1" dirty="0">
                <a:latin typeface="Comic Sans MS" pitchFamily="66" charset="0"/>
              </a:rPr>
              <a:t>, the 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posterior retractor </a:t>
            </a:r>
            <a:r>
              <a:rPr lang="en-US" b="1" dirty="0">
                <a:latin typeface="Comic Sans MS" pitchFamily="66" charset="0"/>
              </a:rPr>
              <a:t>is put into place so that the posterior Allis’ forceps can </a:t>
            </a:r>
            <a:r>
              <a:rPr lang="en-US" b="1" dirty="0" smtClean="0">
                <a:latin typeface="Comic Sans MS" pitchFamily="66" charset="0"/>
              </a:rPr>
              <a:t>be removed.</a:t>
            </a:r>
          </a:p>
          <a:p>
            <a:r>
              <a:rPr lang="en-US" b="1" dirty="0" smtClean="0">
                <a:latin typeface="Comic Sans MS" pitchFamily="66" charset="0"/>
              </a:rPr>
              <a:t> Insert </a:t>
            </a:r>
            <a:r>
              <a:rPr lang="en-US" b="1" dirty="0">
                <a:latin typeface="Comic Sans MS" pitchFamily="66" charset="0"/>
              </a:rPr>
              <a:t>the 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small lateral retractor </a:t>
            </a:r>
            <a:r>
              <a:rPr lang="en-US" b="1" dirty="0">
                <a:latin typeface="Comic Sans MS" pitchFamily="66" charset="0"/>
              </a:rPr>
              <a:t>in contact with the </a:t>
            </a:r>
            <a:r>
              <a:rPr lang="en-US" b="1" dirty="0" err="1">
                <a:latin typeface="Comic Sans MS" pitchFamily="66" charset="0"/>
              </a:rPr>
              <a:t>levator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muscle.</a:t>
            </a:r>
            <a:endParaRPr lang="en-US" b="1" dirty="0">
              <a:latin typeface="Comic Sans MS" pitchFamily="66" charset="0"/>
            </a:endParaRPr>
          </a:p>
          <a:p>
            <a:r>
              <a:rPr lang="en-US" b="1" dirty="0" smtClean="0">
                <a:latin typeface="Comic Sans MS" pitchFamily="66" charset="0"/>
              </a:rPr>
              <a:t>The 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medial retractor  </a:t>
            </a:r>
            <a:r>
              <a:rPr lang="en-US" b="1" dirty="0" smtClean="0">
                <a:latin typeface="Comic Sans MS" pitchFamily="66" charset="0"/>
              </a:rPr>
              <a:t>now inserted &amp; allies </a:t>
            </a:r>
            <a:r>
              <a:rPr lang="en-US" b="1" dirty="0" err="1" smtClean="0">
                <a:latin typeface="Comic Sans MS" pitchFamily="66" charset="0"/>
              </a:rPr>
              <a:t>removed.This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>
                <a:latin typeface="Comic Sans MS" pitchFamily="66" charset="0"/>
              </a:rPr>
              <a:t>improves the retractors’ mobility, </a:t>
            </a:r>
            <a:r>
              <a:rPr lang="en-US" b="1" dirty="0" smtClean="0">
                <a:latin typeface="Comic Sans MS" pitchFamily="66" charset="0"/>
              </a:rPr>
              <a:t>thus allowing </a:t>
            </a:r>
            <a:r>
              <a:rPr lang="en-US" b="1" dirty="0">
                <a:latin typeface="Comic Sans MS" pitchFamily="66" charset="0"/>
              </a:rPr>
              <a:t>enlargement of the operative field </a:t>
            </a:r>
            <a:r>
              <a:rPr lang="en-US" b="1" i="1" dirty="0" smtClean="0">
                <a:latin typeface="Comic Sans MS" pitchFamily="66" charset="0"/>
              </a:rPr>
              <a:t>.</a:t>
            </a:r>
            <a:endParaRPr lang="en-US" b="1" i="1" dirty="0">
              <a:latin typeface="Comic Sans MS" pitchFamily="66" charset="0"/>
            </a:endParaRPr>
          </a:p>
          <a:p>
            <a:r>
              <a:rPr lang="en-US" b="1" i="1" dirty="0">
                <a:latin typeface="Comic Sans MS" pitchFamily="66" charset="0"/>
              </a:rPr>
              <a:t>One must ascertain that </a:t>
            </a:r>
            <a:r>
              <a:rPr lang="en-US" b="1" i="1" dirty="0" smtClean="0">
                <a:latin typeface="Comic Sans MS" pitchFamily="66" charset="0"/>
              </a:rPr>
              <a:t>the </a:t>
            </a:r>
            <a:r>
              <a:rPr lang="en-US" b="1" i="1" dirty="0">
                <a:latin typeface="Comic Sans MS" pitchFamily="66" charset="0"/>
              </a:rPr>
              <a:t>retractor does not reach beyond the </a:t>
            </a:r>
            <a:r>
              <a:rPr lang="en-US" b="1" i="1" dirty="0" err="1" smtClean="0">
                <a:latin typeface="Comic Sans MS" pitchFamily="66" charset="0"/>
              </a:rPr>
              <a:t>levator</a:t>
            </a:r>
            <a:r>
              <a:rPr lang="en-US" b="1" i="1" dirty="0">
                <a:latin typeface="Comic Sans MS" pitchFamily="66" charset="0"/>
              </a:rPr>
              <a:t> </a:t>
            </a:r>
            <a:r>
              <a:rPr lang="en-US" b="1" i="1" dirty="0" smtClean="0">
                <a:latin typeface="Comic Sans MS" pitchFamily="66" charset="0"/>
              </a:rPr>
              <a:t>muscle</a:t>
            </a:r>
            <a:r>
              <a:rPr lang="en-US" b="1" i="1" dirty="0">
                <a:latin typeface="Comic Sans MS" pitchFamily="66" charset="0"/>
              </a:rPr>
              <a:t>, masking the dissection space. One must also make sure that </a:t>
            </a:r>
            <a:r>
              <a:rPr lang="en-US" b="1" i="1" dirty="0" smtClean="0">
                <a:latin typeface="Comic Sans MS" pitchFamily="66" charset="0"/>
              </a:rPr>
              <a:t>the right </a:t>
            </a:r>
            <a:r>
              <a:rPr lang="en-US" b="1" i="1" dirty="0">
                <a:latin typeface="Comic Sans MS" pitchFamily="66" charset="0"/>
              </a:rPr>
              <a:t>retractor correctly holds back the rectum. If necessary, a gauze </a:t>
            </a:r>
            <a:r>
              <a:rPr lang="en-US" b="1" i="1" dirty="0" smtClean="0">
                <a:latin typeface="Comic Sans MS" pitchFamily="66" charset="0"/>
              </a:rPr>
              <a:t>can </a:t>
            </a:r>
            <a:r>
              <a:rPr lang="en-US" b="1" i="1" dirty="0">
                <a:latin typeface="Comic Sans MS" pitchFamily="66" charset="0"/>
              </a:rPr>
              <a:t>be placed so that the rectum can be pushed away more efficiently.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8229600" cy="3810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  www.obgyntoday.info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38B5E"/>
                </a:solidFill>
                <a:latin typeface="Comic Sans MS" pitchFamily="66" charset="0"/>
              </a:rPr>
              <a:t>Opening the </a:t>
            </a:r>
            <a:r>
              <a:rPr lang="en-US" b="1" dirty="0" err="1" smtClean="0">
                <a:solidFill>
                  <a:srgbClr val="438B5E"/>
                </a:solidFill>
                <a:latin typeface="Comic Sans MS" pitchFamily="66" charset="0"/>
              </a:rPr>
              <a:t>pararectal</a:t>
            </a:r>
            <a:r>
              <a:rPr lang="en-US" b="1" dirty="0" smtClean="0">
                <a:solidFill>
                  <a:srgbClr val="438B5E"/>
                </a:solidFill>
                <a:latin typeface="Comic Sans MS" pitchFamily="66" charset="0"/>
              </a:rPr>
              <a:t> space</a:t>
            </a:r>
            <a:r>
              <a:rPr lang="en-US" b="1" dirty="0" smtClean="0">
                <a:latin typeface="Comic Sans MS" pitchFamily="66" charset="0"/>
              </a:rPr>
              <a:t/>
            </a:r>
            <a:br>
              <a:rPr lang="en-US" b="1" dirty="0" smtClean="0">
                <a:latin typeface="Comic Sans MS" pitchFamily="66" charset="0"/>
              </a:rPr>
            </a:br>
            <a:endParaRPr lang="en-US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It is necessary to </a:t>
            </a:r>
            <a:r>
              <a:rPr lang="en-US" sz="2800" b="1" dirty="0" err="1" smtClean="0">
                <a:latin typeface="Comic Sans MS" pitchFamily="66" charset="0"/>
              </a:rPr>
              <a:t>visualise</a:t>
            </a:r>
            <a:r>
              <a:rPr lang="en-US" sz="2800" b="1" dirty="0" smtClean="0">
                <a:latin typeface="Comic Sans MS" pitchFamily="66" charset="0"/>
              </a:rPr>
              <a:t> the limit between the </a:t>
            </a:r>
            <a:r>
              <a:rPr lang="en-US" sz="2800" b="1" dirty="0" err="1" smtClean="0">
                <a:latin typeface="Comic Sans MS" pitchFamily="66" charset="0"/>
              </a:rPr>
              <a:t>levator</a:t>
            </a:r>
            <a:r>
              <a:rPr lang="en-US" sz="2800" b="1" dirty="0" smtClean="0">
                <a:latin typeface="Comic Sans MS" pitchFamily="66" charset="0"/>
              </a:rPr>
              <a:t> muscle and rectum </a:t>
            </a:r>
          </a:p>
          <a:p>
            <a:r>
              <a:rPr lang="en-US" sz="2800" b="1" dirty="0" smtClean="0">
                <a:latin typeface="Comic Sans MS" pitchFamily="66" charset="0"/>
              </a:rPr>
              <a:t>It is </a:t>
            </a:r>
            <a:r>
              <a:rPr lang="en-US" sz="2800" b="1" dirty="0" err="1" smtClean="0">
                <a:latin typeface="Comic Sans MS" pitchFamily="66" charset="0"/>
              </a:rPr>
              <a:t>recognisable</a:t>
            </a:r>
            <a:r>
              <a:rPr lang="en-US" sz="2800" b="1" dirty="0" smtClean="0">
                <a:latin typeface="Comic Sans MS" pitchFamily="66" charset="0"/>
              </a:rPr>
              <a:t> by </a:t>
            </a:r>
            <a:r>
              <a:rPr lang="en-US" sz="2800" b="1" dirty="0" err="1" smtClean="0">
                <a:latin typeface="Comic Sans MS" pitchFamily="66" charset="0"/>
              </a:rPr>
              <a:t>prerectal</a:t>
            </a:r>
            <a:r>
              <a:rPr lang="en-US" sz="2800" b="1" dirty="0" smtClean="0">
                <a:latin typeface="Comic Sans MS" pitchFamily="66" charset="0"/>
              </a:rPr>
              <a:t> fatty tissue belonging to an adherent portion of the </a:t>
            </a:r>
            <a:r>
              <a:rPr lang="en-US" sz="2800" b="1" dirty="0" err="1" smtClean="0">
                <a:latin typeface="Comic Sans MS" pitchFamily="66" charset="0"/>
              </a:rPr>
              <a:t>levator</a:t>
            </a:r>
            <a:r>
              <a:rPr lang="en-US" sz="2800" b="1" dirty="0" smtClean="0">
                <a:latin typeface="Comic Sans MS" pitchFamily="66" charset="0"/>
              </a:rPr>
              <a:t> muscle. This space can easily be opened using a peanut rubbed against the muscle from front to back, pushing back the rectum</a:t>
            </a:r>
          </a:p>
          <a:p>
            <a:r>
              <a:rPr lang="en-US" sz="2800" b="1" dirty="0" smtClean="0">
                <a:latin typeface="Comic Sans MS" pitchFamily="66" charset="0"/>
              </a:rPr>
              <a:t>Retractors </a:t>
            </a:r>
            <a:r>
              <a:rPr lang="en-US" sz="2800" b="1" dirty="0">
                <a:latin typeface="Comic Sans MS" pitchFamily="66" charset="0"/>
              </a:rPr>
              <a:t>are repositioned</a:t>
            </a:r>
          </a:p>
          <a:p>
            <a:endParaRPr lang="en-US" sz="2800" b="1" dirty="0" smtClean="0">
              <a:latin typeface="Comic Sans MS" pitchFamily="66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924800" cy="3810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www.obgyntoday.info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omic Sans MS" pitchFamily="66" charset="0"/>
              </a:rPr>
              <a:t>The dissection is performed in contact with the </a:t>
            </a:r>
            <a:r>
              <a:rPr lang="en-US" b="1" dirty="0" err="1" smtClean="0">
                <a:latin typeface="Comic Sans MS" pitchFamily="66" charset="0"/>
              </a:rPr>
              <a:t>levator</a:t>
            </a:r>
            <a:r>
              <a:rPr lang="en-US" b="1" dirty="0" smtClean="0">
                <a:latin typeface="Comic Sans MS" pitchFamily="66" charset="0"/>
              </a:rPr>
              <a:t> muscle</a:t>
            </a:r>
          </a:p>
          <a:p>
            <a:r>
              <a:rPr lang="en-US" b="1" dirty="0" smtClean="0">
                <a:latin typeface="Comic Sans MS" pitchFamily="66" charset="0"/>
              </a:rPr>
              <a:t>It is </a:t>
            </a:r>
            <a:r>
              <a:rPr lang="en-US" b="1" dirty="0">
                <a:latin typeface="Comic Sans MS" pitchFamily="66" charset="0"/>
              </a:rPr>
              <a:t>a useful point of orientation that will always lead to </a:t>
            </a:r>
            <a:r>
              <a:rPr lang="en-US" b="1" dirty="0" smtClean="0">
                <a:latin typeface="Comic Sans MS" pitchFamily="66" charset="0"/>
              </a:rPr>
              <a:t>the </a:t>
            </a:r>
            <a:r>
              <a:rPr lang="en-US" b="1" dirty="0" err="1" smtClean="0">
                <a:latin typeface="Comic Sans MS" pitchFamily="66" charset="0"/>
              </a:rPr>
              <a:t>sacrospinous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>
                <a:latin typeface="Comic Sans MS" pitchFamily="66" charset="0"/>
              </a:rPr>
              <a:t>ligament. This dissection is carried out away from the </a:t>
            </a:r>
            <a:r>
              <a:rPr lang="en-US" b="1" dirty="0" err="1">
                <a:latin typeface="Comic Sans MS" pitchFamily="66" charset="0"/>
              </a:rPr>
              <a:t>ischial</a:t>
            </a:r>
            <a:r>
              <a:rPr lang="en-US" b="1" dirty="0">
                <a:latin typeface="Comic Sans MS" pitchFamily="66" charset="0"/>
              </a:rPr>
              <a:t> spine,</a:t>
            </a:r>
          </a:p>
          <a:p>
            <a:r>
              <a:rPr lang="en-US" b="1" i="1" dirty="0">
                <a:solidFill>
                  <a:srgbClr val="C00000"/>
                </a:solidFill>
                <a:latin typeface="Comic Sans MS" pitchFamily="66" charset="0"/>
              </a:rPr>
              <a:t>Attention:</a:t>
            </a:r>
            <a:r>
              <a:rPr lang="en-US" b="1" dirty="0">
                <a:latin typeface="Comic Sans MS" pitchFamily="66" charset="0"/>
              </a:rPr>
              <a:t> in the case of prior </a:t>
            </a:r>
            <a:r>
              <a:rPr lang="en-US" b="1" dirty="0" err="1">
                <a:latin typeface="Comic Sans MS" pitchFamily="66" charset="0"/>
              </a:rPr>
              <a:t>myorraphy</a:t>
            </a:r>
            <a:r>
              <a:rPr lang="en-US" b="1" dirty="0">
                <a:latin typeface="Comic Sans MS" pitchFamily="66" charset="0"/>
              </a:rPr>
              <a:t> of the </a:t>
            </a:r>
            <a:r>
              <a:rPr lang="en-US" b="1" dirty="0" err="1">
                <a:latin typeface="Comic Sans MS" pitchFamily="66" charset="0"/>
              </a:rPr>
              <a:t>levator</a:t>
            </a:r>
            <a:r>
              <a:rPr lang="en-US" b="1" dirty="0">
                <a:latin typeface="Comic Sans MS" pitchFamily="66" charset="0"/>
              </a:rPr>
              <a:t> muscles, </a:t>
            </a:r>
            <a:r>
              <a:rPr lang="en-US" b="1" dirty="0" smtClean="0">
                <a:latin typeface="Comic Sans MS" pitchFamily="66" charset="0"/>
              </a:rPr>
              <a:t>this dissection </a:t>
            </a:r>
            <a:r>
              <a:rPr lang="en-US" b="1" dirty="0">
                <a:latin typeface="Comic Sans MS" pitchFamily="66" charset="0"/>
              </a:rPr>
              <a:t>plane can be difficult and one must be </a:t>
            </a:r>
            <a:r>
              <a:rPr lang="en-US" b="1" dirty="0" smtClean="0">
                <a:latin typeface="Comic Sans MS" pitchFamily="66" charset="0"/>
              </a:rPr>
              <a:t>careful.</a:t>
            </a:r>
            <a:endParaRPr lang="en-US" b="1" dirty="0">
              <a:latin typeface="Comic Sans MS" pitchFamily="66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8077200" cy="3810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  www.obgyntoday.info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438B5E"/>
                </a:solidFill>
                <a:latin typeface="Comic Sans MS" pitchFamily="66" charset="0"/>
              </a:rPr>
              <a:t>Continuing the opening of </a:t>
            </a:r>
            <a:r>
              <a:rPr lang="en-US" sz="2800" b="1" dirty="0" smtClean="0">
                <a:solidFill>
                  <a:srgbClr val="438B5E"/>
                </a:solidFill>
                <a:latin typeface="Comic Sans MS" pitchFamily="66" charset="0"/>
              </a:rPr>
              <a:t>the </a:t>
            </a:r>
            <a:r>
              <a:rPr lang="en-US" sz="2800" b="1" dirty="0" err="1">
                <a:solidFill>
                  <a:srgbClr val="438B5E"/>
                </a:solidFill>
                <a:latin typeface="Comic Sans MS" pitchFamily="66" charset="0"/>
              </a:rPr>
              <a:t>pararectal</a:t>
            </a:r>
            <a:r>
              <a:rPr lang="en-US" sz="2800" b="1" dirty="0">
                <a:solidFill>
                  <a:srgbClr val="438B5E"/>
                </a:solidFill>
                <a:latin typeface="Comic Sans MS" pitchFamily="66" charset="0"/>
              </a:rPr>
              <a:t> </a:t>
            </a:r>
            <a:r>
              <a:rPr lang="en-US" sz="2800" b="1" dirty="0" err="1">
                <a:solidFill>
                  <a:srgbClr val="438B5E"/>
                </a:solidFill>
                <a:latin typeface="Comic Sans MS" pitchFamily="66" charset="0"/>
              </a:rPr>
              <a:t>fossa</a:t>
            </a:r>
            <a:r>
              <a:rPr lang="en-US" sz="2800" b="1" dirty="0">
                <a:latin typeface="Comic Sans MS" pitchFamily="66" charset="0"/>
              </a:rPr>
              <a:t>.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219200" y="1045940"/>
            <a:ext cx="6592784" cy="567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   </a:t>
            </a:r>
            <a:r>
              <a:rPr lang="en-US" sz="2800" b="1" dirty="0" smtClean="0">
                <a:solidFill>
                  <a:srgbClr val="438B5E"/>
                </a:solidFill>
                <a:latin typeface="Comic Sans MS" pitchFamily="66" charset="0"/>
              </a:rPr>
              <a:t>View </a:t>
            </a:r>
            <a:r>
              <a:rPr lang="en-US" sz="2800" b="1" dirty="0">
                <a:solidFill>
                  <a:srgbClr val="438B5E"/>
                </a:solidFill>
                <a:latin typeface="Comic Sans MS" pitchFamily="66" charset="0"/>
              </a:rPr>
              <a:t>of the left </a:t>
            </a:r>
            <a:r>
              <a:rPr lang="en-US" sz="2800" b="1" dirty="0" err="1">
                <a:solidFill>
                  <a:srgbClr val="438B5E"/>
                </a:solidFill>
                <a:latin typeface="Comic Sans MS" pitchFamily="66" charset="0"/>
              </a:rPr>
              <a:t>levator</a:t>
            </a:r>
            <a:r>
              <a:rPr lang="en-US" sz="2800" b="1" dirty="0">
                <a:solidFill>
                  <a:srgbClr val="438B5E"/>
                </a:solidFill>
                <a:latin typeface="Comic Sans MS" pitchFamily="66" charset="0"/>
              </a:rPr>
              <a:t> </a:t>
            </a:r>
            <a:r>
              <a:rPr lang="en-US" sz="2800" b="1" dirty="0" smtClean="0">
                <a:solidFill>
                  <a:srgbClr val="438B5E"/>
                </a:solidFill>
                <a:latin typeface="Comic Sans MS" pitchFamily="66" charset="0"/>
              </a:rPr>
              <a:t>muscle’s dissection</a:t>
            </a:r>
            <a:r>
              <a:rPr lang="en-US" sz="2800" b="1" dirty="0">
                <a:solidFill>
                  <a:srgbClr val="438B5E"/>
                </a:solidFill>
                <a:latin typeface="Comic Sans MS" pitchFamily="66" charset="0"/>
              </a:rPr>
              <a:t>.</a:t>
            </a:r>
            <a:br>
              <a:rPr lang="en-US" sz="2800" b="1" dirty="0">
                <a:solidFill>
                  <a:srgbClr val="438B5E"/>
                </a:solidFill>
                <a:latin typeface="Comic Sans MS" pitchFamily="66" charset="0"/>
              </a:rPr>
            </a:br>
            <a:endParaRPr lang="en-US" sz="2800" b="1" dirty="0">
              <a:solidFill>
                <a:srgbClr val="438B5E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540728" y="1066801"/>
            <a:ext cx="596961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  </a:t>
            </a:r>
            <a:r>
              <a:rPr lang="en-US" sz="3200" b="1" dirty="0" smtClean="0">
                <a:solidFill>
                  <a:srgbClr val="438B5E"/>
                </a:solidFill>
                <a:latin typeface="Comic Sans MS" pitchFamily="66" charset="0"/>
              </a:rPr>
              <a:t>Dissection </a:t>
            </a:r>
            <a:r>
              <a:rPr lang="en-US" sz="3200" b="1" dirty="0">
                <a:solidFill>
                  <a:srgbClr val="438B5E"/>
                </a:solidFill>
                <a:latin typeface="Comic Sans MS" pitchFamily="66" charset="0"/>
              </a:rPr>
              <a:t>of the </a:t>
            </a:r>
            <a:r>
              <a:rPr lang="en-US" sz="3200" b="1" dirty="0" err="1">
                <a:solidFill>
                  <a:srgbClr val="438B5E"/>
                </a:solidFill>
                <a:latin typeface="Comic Sans MS" pitchFamily="66" charset="0"/>
              </a:rPr>
              <a:t>sacrospinous</a:t>
            </a:r>
            <a:r>
              <a:rPr lang="en-US" sz="3200" b="1" dirty="0">
                <a:solidFill>
                  <a:srgbClr val="438B5E"/>
                </a:solidFill>
                <a:latin typeface="Comic Sans MS" pitchFamily="66" charset="0"/>
              </a:rPr>
              <a:t> ligament</a:t>
            </a:r>
            <a:br>
              <a:rPr lang="en-US" sz="3200" b="1" dirty="0">
                <a:solidFill>
                  <a:srgbClr val="438B5E"/>
                </a:solidFill>
                <a:latin typeface="Comic Sans MS" pitchFamily="66" charset="0"/>
              </a:rPr>
            </a:br>
            <a:endParaRPr lang="en-US" sz="3200" dirty="0">
              <a:solidFill>
                <a:srgbClr val="438B5E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omic Sans MS" pitchFamily="66" charset="0"/>
              </a:rPr>
              <a:t>V</a:t>
            </a:r>
            <a:r>
              <a:rPr lang="en-US" sz="4400" dirty="0" smtClean="0">
                <a:latin typeface="Comic Sans MS" pitchFamily="66" charset="0"/>
              </a:rPr>
              <a:t>isible </a:t>
            </a:r>
            <a:r>
              <a:rPr lang="en-US" sz="4400" dirty="0">
                <a:latin typeface="Comic Sans MS" pitchFamily="66" charset="0"/>
              </a:rPr>
              <a:t>as a </a:t>
            </a:r>
            <a:r>
              <a:rPr lang="en-US" sz="4400" i="1" dirty="0">
                <a:solidFill>
                  <a:srgbClr val="C00000"/>
                </a:solidFill>
                <a:latin typeface="Comic Sans MS" pitchFamily="66" charset="0"/>
              </a:rPr>
              <a:t>whitish membrane </a:t>
            </a:r>
            <a:r>
              <a:rPr lang="en-US" sz="4400" dirty="0" smtClean="0">
                <a:latin typeface="Comic Sans MS" pitchFamily="66" charset="0"/>
              </a:rPr>
              <a:t>covering </a:t>
            </a:r>
            <a:r>
              <a:rPr lang="en-US" sz="4400" dirty="0">
                <a:latin typeface="Comic Sans MS" pitchFamily="66" charset="0"/>
              </a:rPr>
              <a:t>the posterior </a:t>
            </a:r>
            <a:r>
              <a:rPr lang="en-US" sz="4400" dirty="0" err="1">
                <a:latin typeface="Comic Sans MS" pitchFamily="66" charset="0"/>
              </a:rPr>
              <a:t>fibres</a:t>
            </a:r>
            <a:r>
              <a:rPr lang="en-US" sz="4400" dirty="0">
                <a:latin typeface="Comic Sans MS" pitchFamily="66" charset="0"/>
              </a:rPr>
              <a:t> of </a:t>
            </a:r>
            <a:r>
              <a:rPr lang="en-US" sz="4400" dirty="0" smtClean="0">
                <a:latin typeface="Comic Sans MS" pitchFamily="66" charset="0"/>
              </a:rPr>
              <a:t>the </a:t>
            </a:r>
            <a:r>
              <a:rPr lang="en-US" sz="4400" dirty="0" err="1" smtClean="0">
                <a:latin typeface="Comic Sans MS" pitchFamily="66" charset="0"/>
              </a:rPr>
              <a:t>levator</a:t>
            </a:r>
            <a:r>
              <a:rPr lang="en-US" sz="4400" dirty="0" smtClean="0">
                <a:latin typeface="Comic Sans MS" pitchFamily="66" charset="0"/>
              </a:rPr>
              <a:t>  muscle </a:t>
            </a:r>
            <a:r>
              <a:rPr lang="en-US" sz="4400" dirty="0">
                <a:latin typeface="Comic Sans MS" pitchFamily="66" charset="0"/>
              </a:rPr>
              <a:t>before spreading out across the pelvic wall</a:t>
            </a:r>
          </a:p>
          <a:p>
            <a:pPr>
              <a:buNone/>
            </a:pP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8001000" cy="3810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  www.obgyntoday.info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38B5E"/>
                </a:solidFill>
                <a:latin typeface="Comic Sans MS" pitchFamily="66" charset="0"/>
              </a:rPr>
              <a:t>            History</a:t>
            </a:r>
            <a:endParaRPr lang="en-US" b="1" dirty="0">
              <a:solidFill>
                <a:srgbClr val="438B5E"/>
              </a:solidFill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8077200" cy="6858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www.obgyntoday.info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077200" cy="4800600"/>
          </a:xfrm>
        </p:spPr>
        <p:txBody>
          <a:bodyPr/>
          <a:lstStyle/>
          <a:p>
            <a:r>
              <a:rPr lang="en-US" sz="3200" b="1" dirty="0" err="1" smtClean="0">
                <a:latin typeface="Comic Sans MS" pitchFamily="66" charset="0"/>
              </a:rPr>
              <a:t>Zweifel’s</a:t>
            </a:r>
            <a:r>
              <a:rPr lang="en-US" sz="3200" b="1" dirty="0" smtClean="0">
                <a:latin typeface="Comic Sans MS" pitchFamily="66" charset="0"/>
              </a:rPr>
              <a:t> first attempts in 1892 to secure the vault to the </a:t>
            </a:r>
            <a:r>
              <a:rPr lang="en-US" sz="3200" b="1" dirty="0" err="1" smtClean="0">
                <a:latin typeface="Comic Sans MS" pitchFamily="66" charset="0"/>
              </a:rPr>
              <a:t>sacrotuberous</a:t>
            </a:r>
            <a:r>
              <a:rPr lang="en-US" sz="3200" b="1" dirty="0" smtClean="0">
                <a:latin typeface="Comic Sans MS" pitchFamily="66" charset="0"/>
              </a:rPr>
              <a:t> ligament</a:t>
            </a:r>
          </a:p>
          <a:p>
            <a:r>
              <a:rPr lang="en-US" sz="3200" b="1" dirty="0" smtClean="0">
                <a:latin typeface="Comic Sans MS" pitchFamily="66" charset="0"/>
              </a:rPr>
              <a:t>Success was described by Richter in 1968.</a:t>
            </a:r>
          </a:p>
          <a:p>
            <a:r>
              <a:rPr lang="en-US" sz="3200" b="1" dirty="0" smtClean="0">
                <a:latin typeface="Comic Sans MS" pitchFamily="66" charset="0"/>
              </a:rPr>
              <a:t>Randall and Nichols introduced the operation to the United States in 1971.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38B5E"/>
                </a:solidFill>
                <a:latin typeface="Comic Sans MS" pitchFamily="66" charset="0"/>
              </a:rPr>
              <a:t>   Left </a:t>
            </a:r>
            <a:r>
              <a:rPr lang="en-US" b="1" dirty="0" err="1" smtClean="0">
                <a:solidFill>
                  <a:srgbClr val="438B5E"/>
                </a:solidFill>
                <a:latin typeface="Comic Sans MS" pitchFamily="66" charset="0"/>
              </a:rPr>
              <a:t>sacrospinous</a:t>
            </a:r>
            <a:r>
              <a:rPr lang="en-US" b="1" dirty="0" smtClean="0">
                <a:solidFill>
                  <a:srgbClr val="438B5E"/>
                </a:solidFill>
                <a:latin typeface="Comic Sans MS" pitchFamily="66" charset="0"/>
              </a:rPr>
              <a:t> </a:t>
            </a:r>
            <a:r>
              <a:rPr lang="en-US" b="1" dirty="0">
                <a:solidFill>
                  <a:srgbClr val="438B5E"/>
                </a:solidFill>
                <a:latin typeface="Comic Sans MS" pitchFamily="66" charset="0"/>
              </a:rPr>
              <a:t>ligament.</a:t>
            </a:r>
            <a:br>
              <a:rPr lang="en-US" b="1" dirty="0">
                <a:solidFill>
                  <a:srgbClr val="438B5E"/>
                </a:solidFill>
                <a:latin typeface="Comic Sans MS" pitchFamily="66" charset="0"/>
              </a:rPr>
            </a:br>
            <a:endParaRPr lang="en-US" b="1" dirty="0">
              <a:solidFill>
                <a:srgbClr val="438B5E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2765" y="990600"/>
            <a:ext cx="7406426" cy="56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762000"/>
            <a:ext cx="8305800" cy="5257800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Comic Sans MS" pitchFamily="66" charset="0"/>
              </a:rPr>
              <a:t>Attention</a:t>
            </a:r>
            <a:r>
              <a:rPr lang="en-US" b="1" dirty="0">
                <a:latin typeface="Comic Sans MS" pitchFamily="66" charset="0"/>
              </a:rPr>
              <a:t>: </a:t>
            </a:r>
            <a:r>
              <a:rPr lang="en-US" b="1" dirty="0" smtClean="0">
                <a:latin typeface="Comic Sans MS" pitchFamily="66" charset="0"/>
              </a:rPr>
              <a:t>Should </a:t>
            </a:r>
            <a:r>
              <a:rPr lang="en-US" b="1" dirty="0">
                <a:latin typeface="Comic Sans MS" pitchFamily="66" charset="0"/>
              </a:rPr>
              <a:t>the ligament not present this characteristic aspect </a:t>
            </a:r>
            <a:r>
              <a:rPr lang="en-US" b="1" dirty="0" smtClean="0">
                <a:latin typeface="Comic Sans MS" pitchFamily="66" charset="0"/>
              </a:rPr>
              <a:t>there will </a:t>
            </a:r>
            <a:r>
              <a:rPr lang="en-US" b="1" dirty="0">
                <a:latin typeface="Comic Sans MS" pitchFamily="66" charset="0"/>
              </a:rPr>
              <a:t>be a risk of:</a:t>
            </a:r>
          </a:p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       – </a:t>
            </a:r>
            <a:r>
              <a:rPr lang="en-US" b="1" dirty="0">
                <a:latin typeface="Comic Sans MS" pitchFamily="66" charset="0"/>
              </a:rPr>
              <a:t>dissecting beyond the </a:t>
            </a:r>
            <a:r>
              <a:rPr lang="en-US" b="1" dirty="0" err="1">
                <a:latin typeface="Comic Sans MS" pitchFamily="66" charset="0"/>
              </a:rPr>
              <a:t>sacrospinous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     		ligament</a:t>
            </a:r>
            <a:endParaRPr lang="en-US" b="1" dirty="0">
              <a:latin typeface="Comic Sans MS" pitchFamily="66" charset="0"/>
            </a:endParaRPr>
          </a:p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       – </a:t>
            </a:r>
            <a:r>
              <a:rPr lang="en-US" b="1" dirty="0">
                <a:latin typeface="Comic Sans MS" pitchFamily="66" charset="0"/>
              </a:rPr>
              <a:t>major </a:t>
            </a:r>
            <a:r>
              <a:rPr lang="en-US" b="1" dirty="0" err="1">
                <a:latin typeface="Comic Sans MS" pitchFamily="66" charset="0"/>
              </a:rPr>
              <a:t>haemorrhage</a:t>
            </a:r>
            <a:r>
              <a:rPr lang="en-US" b="1" dirty="0">
                <a:latin typeface="Comic Sans MS" pitchFamily="66" charset="0"/>
              </a:rPr>
              <a:t>.</a:t>
            </a:r>
          </a:p>
          <a:p>
            <a:r>
              <a:rPr lang="en-US" b="1" dirty="0">
                <a:latin typeface="Comic Sans MS" pitchFamily="66" charset="0"/>
              </a:rPr>
              <a:t>In case of doubt, remove the lateral retractor and palpate the </a:t>
            </a:r>
            <a:r>
              <a:rPr lang="en-US" b="1" dirty="0" smtClean="0">
                <a:latin typeface="Comic Sans MS" pitchFamily="66" charset="0"/>
              </a:rPr>
              <a:t>ligament, which</a:t>
            </a:r>
            <a:r>
              <a:rPr lang="en-US" b="1" dirty="0">
                <a:latin typeface="Comic Sans MS" pitchFamily="66" charset="0"/>
              </a:rPr>
              <a:t>, even if not always visible, should always be palpable. If </a:t>
            </a:r>
            <a:r>
              <a:rPr lang="en-US" b="1" dirty="0" smtClean="0">
                <a:latin typeface="Comic Sans MS" pitchFamily="66" charset="0"/>
              </a:rPr>
              <a:t>the ligament </a:t>
            </a:r>
            <a:r>
              <a:rPr lang="en-US" b="1" dirty="0">
                <a:latin typeface="Comic Sans MS" pitchFamily="66" charset="0"/>
              </a:rPr>
              <a:t>is not palpable, palpate the counter-lateral ligament and </a:t>
            </a:r>
            <a:r>
              <a:rPr lang="en-US" b="1" dirty="0" smtClean="0">
                <a:latin typeface="Comic Sans MS" pitchFamily="66" charset="0"/>
              </a:rPr>
              <a:t>choose the </a:t>
            </a:r>
            <a:r>
              <a:rPr lang="en-US" b="1" dirty="0">
                <a:latin typeface="Comic Sans MS" pitchFamily="66" charset="0"/>
              </a:rPr>
              <a:t>most </a:t>
            </a:r>
            <a:r>
              <a:rPr lang="en-US" b="1" dirty="0" err="1">
                <a:latin typeface="Comic Sans MS" pitchFamily="66" charset="0"/>
              </a:rPr>
              <a:t>favourable</a:t>
            </a:r>
            <a:r>
              <a:rPr lang="en-US" b="1" dirty="0">
                <a:latin typeface="Comic Sans MS" pitchFamily="66" charset="0"/>
              </a:rPr>
              <a:t> side.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8001000" cy="3810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 www.obgyntoday.info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 </a:t>
            </a:r>
            <a:r>
              <a:rPr lang="en-US" sz="3200" b="1" dirty="0" smtClean="0">
                <a:solidFill>
                  <a:srgbClr val="438B5E"/>
                </a:solidFill>
                <a:latin typeface="Comic Sans MS" pitchFamily="66" charset="0"/>
              </a:rPr>
              <a:t>Passing </a:t>
            </a:r>
            <a:r>
              <a:rPr lang="en-US" sz="3200" b="1" dirty="0">
                <a:solidFill>
                  <a:srgbClr val="438B5E"/>
                </a:solidFill>
                <a:latin typeface="Comic Sans MS" pitchFamily="66" charset="0"/>
              </a:rPr>
              <a:t>the needle through the ligament</a:t>
            </a:r>
            <a:br>
              <a:rPr lang="en-US" sz="3200" b="1" dirty="0">
                <a:solidFill>
                  <a:srgbClr val="438B5E"/>
                </a:solidFill>
                <a:latin typeface="Comic Sans MS" pitchFamily="66" charset="0"/>
              </a:rPr>
            </a:br>
            <a:endParaRPr lang="en-US" sz="3200" dirty="0">
              <a:solidFill>
                <a:srgbClr val="438B5E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0772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Place two non-</a:t>
            </a:r>
            <a:r>
              <a:rPr lang="en-US" sz="3200" b="1" dirty="0" err="1" smtClean="0">
                <a:latin typeface="Comic Sans MS" pitchFamily="66" charset="0"/>
              </a:rPr>
              <a:t>resorbable</a:t>
            </a:r>
            <a:r>
              <a:rPr lang="en-US" sz="3200" b="1" dirty="0" smtClean="0">
                <a:latin typeface="Comic Sans MS" pitchFamily="66" charset="0"/>
              </a:rPr>
              <a:t> sutures in order to prevent accidental release of one of the sutures during the subsequent manipulation</a:t>
            </a:r>
          </a:p>
          <a:p>
            <a:endParaRPr lang="en-US" sz="3200" b="1" dirty="0" smtClean="0">
              <a:latin typeface="Comic Sans MS" pitchFamily="66" charset="0"/>
            </a:endParaRPr>
          </a:p>
          <a:p>
            <a:r>
              <a:rPr lang="en-US" sz="3200" b="1" dirty="0" smtClean="0">
                <a:latin typeface="Comic Sans MS" pitchFamily="66" charset="0"/>
              </a:rPr>
              <a:t>The </a:t>
            </a:r>
            <a:r>
              <a:rPr lang="en-US" sz="3200" b="1" dirty="0">
                <a:latin typeface="Comic Sans MS" pitchFamily="66" charset="0"/>
              </a:rPr>
              <a:t>ligament’s deep position; its inherent thinness and its </a:t>
            </a:r>
            <a:r>
              <a:rPr lang="en-US" sz="3200" b="1" dirty="0" smtClean="0">
                <a:latin typeface="Comic Sans MS" pitchFamily="66" charset="0"/>
              </a:rPr>
              <a:t>position along </a:t>
            </a:r>
            <a:r>
              <a:rPr lang="en-US" sz="3200" b="1" dirty="0">
                <a:latin typeface="Comic Sans MS" pitchFamily="66" charset="0"/>
              </a:rPr>
              <a:t>the wall; the narrow dissection space limiting the radius of needle rotation, and </a:t>
            </a:r>
            <a:r>
              <a:rPr lang="en-US" sz="3200" b="1" dirty="0" smtClean="0">
                <a:latin typeface="Comic Sans MS" pitchFamily="66" charset="0"/>
              </a:rPr>
              <a:t>the proximity </a:t>
            </a:r>
            <a:r>
              <a:rPr lang="en-US" sz="3200" b="1" dirty="0">
                <a:latin typeface="Comic Sans MS" pitchFamily="66" charset="0"/>
              </a:rPr>
              <a:t>to the rectum all represent limiting factors.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8001000" cy="3810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 www.obgyntoday.info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b="1" dirty="0">
                <a:latin typeface="Comic Sans MS" pitchFamily="66" charset="0"/>
              </a:rPr>
              <a:t>It </a:t>
            </a:r>
            <a:r>
              <a:rPr lang="en-US" sz="2800" b="1" dirty="0" smtClean="0">
                <a:latin typeface="Comic Sans MS" pitchFamily="66" charset="0"/>
              </a:rPr>
              <a:t>is </a:t>
            </a:r>
            <a:r>
              <a:rPr lang="en-US" sz="2800" b="1" dirty="0">
                <a:latin typeface="Comic Sans MS" pitchFamily="66" charset="0"/>
              </a:rPr>
              <a:t>recommended to </a:t>
            </a:r>
            <a:r>
              <a:rPr lang="en-US" sz="2800" b="1" dirty="0" smtClean="0">
                <a:latin typeface="Comic Sans MS" pitchFamily="66" charset="0"/>
              </a:rPr>
              <a:t>pass the </a:t>
            </a:r>
            <a:r>
              <a:rPr lang="en-US" sz="2800" b="1" dirty="0">
                <a:latin typeface="Comic Sans MS" pitchFamily="66" charset="0"/>
              </a:rPr>
              <a:t>needle from </a:t>
            </a:r>
            <a:r>
              <a:rPr lang="en-US" sz="2800" b="1" i="1" dirty="0">
                <a:solidFill>
                  <a:srgbClr val="C00000"/>
                </a:solidFill>
                <a:latin typeface="Comic Sans MS" pitchFamily="66" charset="0"/>
              </a:rPr>
              <a:t>back to front </a:t>
            </a:r>
            <a:r>
              <a:rPr lang="en-US" sz="2800" b="1" dirty="0">
                <a:latin typeface="Comic Sans MS" pitchFamily="66" charset="0"/>
              </a:rPr>
              <a:t>in order to prevent injury from the needle point to </a:t>
            </a:r>
            <a:r>
              <a:rPr lang="en-US" sz="2800" b="1" dirty="0" smtClean="0">
                <a:latin typeface="Comic Sans MS" pitchFamily="66" charset="0"/>
              </a:rPr>
              <a:t>the vascular </a:t>
            </a:r>
            <a:r>
              <a:rPr lang="en-US" sz="2800" b="1" dirty="0">
                <a:latin typeface="Comic Sans MS" pitchFamily="66" charset="0"/>
              </a:rPr>
              <a:t>pedicles that are close to the </a:t>
            </a:r>
            <a:r>
              <a:rPr lang="en-US" sz="2800" b="1" dirty="0" err="1">
                <a:latin typeface="Comic Sans MS" pitchFamily="66" charset="0"/>
              </a:rPr>
              <a:t>ischial</a:t>
            </a:r>
            <a:r>
              <a:rPr lang="en-US" sz="2800" b="1" dirty="0">
                <a:latin typeface="Comic Sans MS" pitchFamily="66" charset="0"/>
              </a:rPr>
              <a:t> spine, should the needle deviate from </a:t>
            </a:r>
            <a:r>
              <a:rPr lang="en-US" sz="2800" b="1" dirty="0" smtClean="0">
                <a:latin typeface="Comic Sans MS" pitchFamily="66" charset="0"/>
              </a:rPr>
              <a:t>the intended path </a:t>
            </a:r>
          </a:p>
          <a:p>
            <a:r>
              <a:rPr lang="en-US" sz="2800" b="1" i="1" dirty="0" smtClean="0">
                <a:solidFill>
                  <a:srgbClr val="C00000"/>
                </a:solidFill>
                <a:latin typeface="Comic Sans MS" pitchFamily="66" charset="0"/>
              </a:rPr>
              <a:t>Avoid penetrating the full thickness </a:t>
            </a:r>
            <a:r>
              <a:rPr lang="en-US" sz="2800" b="1" dirty="0" smtClean="0">
                <a:latin typeface="Comic Sans MS" pitchFamily="66" charset="0"/>
              </a:rPr>
              <a:t>of the ligament or risk injuring any structures behind the ligament.</a:t>
            </a:r>
          </a:p>
          <a:p>
            <a:endParaRPr lang="en-US" b="1" dirty="0"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8001000" cy="3810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 www.obgyntoday.info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438B5E"/>
                </a:solidFill>
                <a:latin typeface="Comic Sans MS" pitchFamily="66" charset="0"/>
              </a:rPr>
              <a:t>Grasping the suspension needle.</a:t>
            </a:r>
            <a:br>
              <a:rPr lang="en-US" b="1" dirty="0">
                <a:solidFill>
                  <a:srgbClr val="438B5E"/>
                </a:solidFill>
                <a:latin typeface="Comic Sans MS" pitchFamily="66" charset="0"/>
              </a:rPr>
            </a:br>
            <a:endParaRPr lang="en-US" b="1" dirty="0">
              <a:solidFill>
                <a:srgbClr val="438B5E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360977" y="990600"/>
            <a:ext cx="619991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438B5E"/>
                </a:solidFill>
                <a:latin typeface="Comic Sans MS" pitchFamily="66" charset="0"/>
              </a:rPr>
              <a:t>Verify </a:t>
            </a:r>
            <a:r>
              <a:rPr lang="en-US" sz="3600" b="1" dirty="0" err="1" smtClean="0">
                <a:solidFill>
                  <a:srgbClr val="438B5E"/>
                </a:solidFill>
                <a:latin typeface="Comic Sans MS" pitchFamily="66" charset="0"/>
              </a:rPr>
              <a:t>haemostasis</a:t>
            </a:r>
            <a:r>
              <a:rPr lang="en-US" sz="3600" b="1" dirty="0" smtClean="0">
                <a:solidFill>
                  <a:srgbClr val="438B5E"/>
                </a:solidFill>
                <a:latin typeface="Comic Sans MS" pitchFamily="66" charset="0"/>
              </a:rPr>
              <a:t> and the hold’s stability</a:t>
            </a:r>
            <a:br>
              <a:rPr lang="en-US" sz="3600" b="1" dirty="0" smtClean="0">
                <a:solidFill>
                  <a:srgbClr val="438B5E"/>
                </a:solidFill>
                <a:latin typeface="Comic Sans MS" pitchFamily="66" charset="0"/>
              </a:rPr>
            </a:br>
            <a:r>
              <a:rPr lang="en-US" sz="3600" b="1" dirty="0" smtClean="0">
                <a:solidFill>
                  <a:srgbClr val="438B5E"/>
                </a:solidFill>
                <a:latin typeface="Comic Sans MS" pitchFamily="66" charset="0"/>
              </a:rPr>
              <a:t>  </a:t>
            </a:r>
            <a:r>
              <a:rPr lang="en-US" b="1" dirty="0">
                <a:solidFill>
                  <a:srgbClr val="438B5E"/>
                </a:solidFill>
                <a:latin typeface="Comic Sans MS" pitchFamily="66" charset="0"/>
              </a:rPr>
              <a:t/>
            </a:r>
            <a:br>
              <a:rPr lang="en-US" b="1" dirty="0">
                <a:solidFill>
                  <a:srgbClr val="438B5E"/>
                </a:solidFill>
                <a:latin typeface="Comic Sans MS" pitchFamily="66" charset="0"/>
              </a:rPr>
            </a:br>
            <a:endParaRPr lang="en-US" b="1" dirty="0">
              <a:solidFill>
                <a:srgbClr val="438B5E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676400" y="990600"/>
            <a:ext cx="6003062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438B5E"/>
                </a:solidFill>
                <a:latin typeface="Comic Sans MS" pitchFamily="66" charset="0"/>
              </a:rPr>
              <a:t>Myorrhaphy</a:t>
            </a:r>
            <a:r>
              <a:rPr lang="en-US" b="1" dirty="0">
                <a:solidFill>
                  <a:srgbClr val="438B5E"/>
                </a:solidFill>
                <a:latin typeface="Comic Sans MS" pitchFamily="66" charset="0"/>
              </a:rPr>
              <a:t> of the </a:t>
            </a:r>
            <a:r>
              <a:rPr lang="en-US" b="1" dirty="0" err="1">
                <a:solidFill>
                  <a:srgbClr val="438B5E"/>
                </a:solidFill>
                <a:latin typeface="Comic Sans MS" pitchFamily="66" charset="0"/>
              </a:rPr>
              <a:t>levator</a:t>
            </a:r>
            <a:r>
              <a:rPr lang="en-US" b="1" dirty="0">
                <a:solidFill>
                  <a:srgbClr val="438B5E"/>
                </a:solidFill>
                <a:latin typeface="Comic Sans MS" pitchFamily="66" charset="0"/>
              </a:rPr>
              <a:t> muscles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924800" cy="4572000"/>
          </a:xfrm>
        </p:spPr>
        <p:txBody>
          <a:bodyPr>
            <a:noAutofit/>
          </a:bodyPr>
          <a:lstStyle/>
          <a:p>
            <a:r>
              <a:rPr lang="en-US" sz="4000" b="1" dirty="0" err="1">
                <a:latin typeface="Comic Sans MS" pitchFamily="66" charset="0"/>
              </a:rPr>
              <a:t>M</a:t>
            </a:r>
            <a:r>
              <a:rPr lang="en-US" sz="4000" b="1" dirty="0" err="1" smtClean="0">
                <a:latin typeface="Comic Sans MS" pitchFamily="66" charset="0"/>
              </a:rPr>
              <a:t>yorrhaphy</a:t>
            </a:r>
            <a:r>
              <a:rPr lang="en-US" sz="4000" b="1" dirty="0" smtClean="0">
                <a:latin typeface="Comic Sans MS" pitchFamily="66" charset="0"/>
              </a:rPr>
              <a:t> </a:t>
            </a:r>
            <a:r>
              <a:rPr lang="en-US" sz="4000" b="1" dirty="0">
                <a:latin typeface="Comic Sans MS" pitchFamily="66" charset="0"/>
              </a:rPr>
              <a:t>of the </a:t>
            </a:r>
            <a:r>
              <a:rPr lang="en-US" sz="4000" b="1" dirty="0" err="1">
                <a:latin typeface="Comic Sans MS" pitchFamily="66" charset="0"/>
              </a:rPr>
              <a:t>levator</a:t>
            </a:r>
            <a:r>
              <a:rPr lang="en-US" sz="4000" b="1" dirty="0">
                <a:latin typeface="Comic Sans MS" pitchFamily="66" charset="0"/>
              </a:rPr>
              <a:t> indispensable to complete the process with effective </a:t>
            </a:r>
            <a:r>
              <a:rPr lang="en-US" sz="4000" b="1" dirty="0" smtClean="0">
                <a:latin typeface="Comic Sans MS" pitchFamily="66" charset="0"/>
              </a:rPr>
              <a:t>support muscles.</a:t>
            </a:r>
          </a:p>
          <a:p>
            <a:r>
              <a:rPr lang="en-US" sz="4000" b="1" dirty="0" smtClean="0">
                <a:latin typeface="Comic Sans MS" pitchFamily="66" charset="0"/>
              </a:rPr>
              <a:t>Verification of rectal integrity by rectal examination.</a:t>
            </a:r>
          </a:p>
          <a:p>
            <a:endParaRPr lang="en-US" sz="4000" b="1" dirty="0">
              <a:latin typeface="Comic Sans MS" pitchFamily="66" charset="0"/>
            </a:endParaRPr>
          </a:p>
          <a:p>
            <a:endParaRPr lang="en-US" sz="4800" b="1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8001000" cy="4572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  www.obgyntoday.info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438B5E"/>
                </a:solidFill>
                <a:latin typeface="Comic Sans MS" pitchFamily="66" charset="0"/>
              </a:rPr>
              <a:t>The start of vaginal closure and determining the point of suspension</a:t>
            </a:r>
            <a:br>
              <a:rPr lang="en-US" b="1" dirty="0">
                <a:solidFill>
                  <a:srgbClr val="438B5E"/>
                </a:solidFill>
                <a:latin typeface="Comic Sans MS" pitchFamily="66" charset="0"/>
              </a:rPr>
            </a:br>
            <a:endParaRPr lang="en-US" b="1" dirty="0">
              <a:solidFill>
                <a:srgbClr val="438B5E"/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600201" y="1405997"/>
            <a:ext cx="5752158" cy="532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     </a:t>
            </a:r>
            <a:r>
              <a:rPr lang="en-US" b="1" dirty="0" smtClean="0">
                <a:solidFill>
                  <a:srgbClr val="438B5E"/>
                </a:solidFill>
                <a:latin typeface="Comic Sans MS" pitchFamily="66" charset="0"/>
              </a:rPr>
              <a:t>Vaginal suspension</a:t>
            </a:r>
            <a:endParaRPr lang="en-US" dirty="0">
              <a:solidFill>
                <a:srgbClr val="438B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057400"/>
            <a:ext cx="8077200" cy="3962400"/>
          </a:xfrm>
        </p:spPr>
        <p:txBody>
          <a:bodyPr>
            <a:normAutofit/>
          </a:bodyPr>
          <a:lstStyle/>
          <a:p>
            <a:r>
              <a:rPr lang="en-US" b="1" dirty="0">
                <a:latin typeface="Comic Sans MS" pitchFamily="66" charset="0"/>
              </a:rPr>
              <a:t>Vaginal suspension is more delicate, since it must be just as firm but can only </a:t>
            </a:r>
            <a:r>
              <a:rPr lang="en-US" b="1" dirty="0" smtClean="0">
                <a:latin typeface="Comic Sans MS" pitchFamily="66" charset="0"/>
              </a:rPr>
              <a:t>be performed </a:t>
            </a:r>
            <a:r>
              <a:rPr lang="en-US" b="1" dirty="0">
                <a:latin typeface="Comic Sans MS" pitchFamily="66" charset="0"/>
              </a:rPr>
              <a:t>on the vaginal tissue itself, and it cannot transfix this tissue if </a:t>
            </a:r>
            <a:r>
              <a:rPr lang="en-US" b="1" dirty="0" smtClean="0">
                <a:latin typeface="Comic Sans MS" pitchFamily="66" charset="0"/>
              </a:rPr>
              <a:t>non-</a:t>
            </a:r>
            <a:r>
              <a:rPr lang="en-US" b="1" dirty="0" err="1" smtClean="0">
                <a:latin typeface="Comic Sans MS" pitchFamily="66" charset="0"/>
              </a:rPr>
              <a:t>resorbing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thread </a:t>
            </a:r>
            <a:r>
              <a:rPr lang="en-US" b="1" dirty="0">
                <a:latin typeface="Comic Sans MS" pitchFamily="66" charset="0"/>
              </a:rPr>
              <a:t>is used. This suspension, therefore, represents the weak point of the </a:t>
            </a:r>
            <a:r>
              <a:rPr lang="en-US" b="1" dirty="0" smtClean="0">
                <a:latin typeface="Comic Sans MS" pitchFamily="66" charset="0"/>
              </a:rPr>
              <a:t>overall suspension</a:t>
            </a:r>
            <a:r>
              <a:rPr lang="en-US" b="1" dirty="0">
                <a:latin typeface="Comic Sans MS" pitchFamily="66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8001000" cy="3810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 www.obgyntoday.info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      </a:t>
            </a:r>
            <a:r>
              <a:rPr lang="en-US" b="1" dirty="0" smtClean="0">
                <a:solidFill>
                  <a:srgbClr val="438B5E"/>
                </a:solidFill>
                <a:latin typeface="Comic Sans MS" pitchFamily="66" charset="0"/>
              </a:rPr>
              <a:t>Vaginal suspension</a:t>
            </a:r>
            <a:endParaRPr lang="en-IN" dirty="0">
              <a:solidFill>
                <a:srgbClr val="438B5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8001000" cy="4572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 www.obgyntoday.info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752600"/>
            <a:ext cx="7772400" cy="457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This technique was described by Gilles </a:t>
            </a:r>
            <a:r>
              <a:rPr lang="en-US" sz="2800" b="1" dirty="0" err="1" smtClean="0">
                <a:latin typeface="Comic Sans MS" pitchFamily="66" charset="0"/>
              </a:rPr>
              <a:t>Crépin</a:t>
            </a:r>
            <a:r>
              <a:rPr lang="en-US" sz="2800" b="1" dirty="0" smtClean="0">
                <a:latin typeface="Comic Sans MS" pitchFamily="66" charset="0"/>
              </a:rPr>
              <a:t> and consists of the preparation of two vaginal strips, after deciding on the positioning of the vaginal floor. A surface of about 2 cm by 3 cm of the vaginal floor will provide a base of implantation for the strips  </a:t>
            </a:r>
            <a:endParaRPr lang="en-US" sz="2800" b="1" i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19200"/>
            <a:ext cx="7772400" cy="4572000"/>
          </a:xfrm>
        </p:spPr>
        <p:txBody>
          <a:bodyPr/>
          <a:lstStyle/>
          <a:p>
            <a:r>
              <a:rPr lang="en-US" sz="3600" b="1" dirty="0">
                <a:latin typeface="Comic Sans MS" pitchFamily="66" charset="0"/>
              </a:rPr>
              <a:t>This procedure has now become the </a:t>
            </a:r>
            <a:r>
              <a:rPr lang="en-US" sz="3600" b="1" dirty="0" smtClean="0">
                <a:latin typeface="Comic Sans MS" pitchFamily="66" charset="0"/>
              </a:rPr>
              <a:t>key technique </a:t>
            </a:r>
            <a:r>
              <a:rPr lang="en-US" sz="3600" b="1" dirty="0">
                <a:latin typeface="Comic Sans MS" pitchFamily="66" charset="0"/>
              </a:rPr>
              <a:t>of all </a:t>
            </a:r>
            <a:r>
              <a:rPr lang="en-US" sz="3600" b="1" dirty="0" err="1">
                <a:latin typeface="Comic Sans MS" pitchFamily="66" charset="0"/>
              </a:rPr>
              <a:t>prolapse</a:t>
            </a:r>
            <a:r>
              <a:rPr lang="en-US" sz="3600" b="1" dirty="0">
                <a:latin typeface="Comic Sans MS" pitchFamily="66" charset="0"/>
              </a:rPr>
              <a:t> treatments via a vaginal approach, and </a:t>
            </a:r>
            <a:r>
              <a:rPr lang="en-US" sz="3600" b="1" dirty="0" smtClean="0">
                <a:latin typeface="Comic Sans MS" pitchFamily="66" charset="0"/>
              </a:rPr>
              <a:t>is usually </a:t>
            </a:r>
            <a:r>
              <a:rPr lang="en-US" sz="3600" b="1" dirty="0">
                <a:latin typeface="Comic Sans MS" pitchFamily="66" charset="0"/>
              </a:rPr>
              <a:t>associated with anterior and posterior </a:t>
            </a:r>
            <a:r>
              <a:rPr lang="en-US" sz="3600" b="1" dirty="0" smtClean="0">
                <a:latin typeface="Comic Sans MS" pitchFamily="66" charset="0"/>
              </a:rPr>
              <a:t>operational procedures &amp; concomitant surgical repair of other vaginal defects</a:t>
            </a:r>
          </a:p>
          <a:p>
            <a:endParaRPr lang="en-US" sz="36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7924800" cy="4572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 www.obgyntoday.info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438B5E"/>
                </a:solidFill>
                <a:latin typeface="Comic Sans MS" pitchFamily="66" charset="0"/>
              </a:rPr>
              <a:t>      Vaginal suspension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924800" cy="3810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www.obgyntoday.info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latin typeface="Comic Sans MS" pitchFamily="66" charset="0"/>
              </a:rPr>
              <a:t>Before </a:t>
            </a:r>
            <a:r>
              <a:rPr lang="en-US" b="1" dirty="0" err="1" smtClean="0">
                <a:latin typeface="Comic Sans MS" pitchFamily="66" charset="0"/>
              </a:rPr>
              <a:t>realising</a:t>
            </a:r>
            <a:r>
              <a:rPr lang="en-US" b="1" dirty="0" smtClean="0">
                <a:latin typeface="Comic Sans MS" pitchFamily="66" charset="0"/>
              </a:rPr>
              <a:t> the suspension, begin vaginal closure as far as the representative position of the future vaginal floor.</a:t>
            </a:r>
          </a:p>
          <a:p>
            <a:r>
              <a:rPr lang="en-US" b="1" dirty="0" smtClean="0">
                <a:latin typeface="Comic Sans MS" pitchFamily="66" charset="0"/>
              </a:rPr>
              <a:t>Using scissors, section a 2-by-3-cm long strip with a wide implantation base relative to the reference point for the vaginal floor</a:t>
            </a:r>
          </a:p>
          <a:p>
            <a:r>
              <a:rPr lang="en-US" b="1" dirty="0" smtClean="0">
                <a:latin typeface="Comic Sans MS" pitchFamily="66" charset="0"/>
              </a:rPr>
              <a:t>The epidermis is ablated by superficially scratching the strip before piercing it with a needle carrying one of the threads passed through the </a:t>
            </a:r>
            <a:r>
              <a:rPr lang="en-US" b="1" dirty="0" err="1" smtClean="0">
                <a:latin typeface="Comic Sans MS" pitchFamily="66" charset="0"/>
              </a:rPr>
              <a:t>sacrospinous</a:t>
            </a:r>
            <a:r>
              <a:rPr lang="en-US" b="1" dirty="0" smtClean="0">
                <a:latin typeface="Comic Sans MS" pitchFamily="66" charset="0"/>
              </a:rPr>
              <a:t> ligament  The same action is performed </a:t>
            </a:r>
            <a:r>
              <a:rPr lang="en-US" b="1" dirty="0" err="1" smtClean="0">
                <a:latin typeface="Comic Sans MS" pitchFamily="66" charset="0"/>
              </a:rPr>
              <a:t>contralaterally</a:t>
            </a:r>
            <a:r>
              <a:rPr lang="en-US" b="1" dirty="0" smtClean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438B5E"/>
                </a:solidFill>
                <a:latin typeface="Comic Sans MS" pitchFamily="66" charset="0"/>
              </a:rPr>
              <a:t>                Vaginal strip.</a:t>
            </a:r>
            <a:br>
              <a:rPr lang="en-US" dirty="0" smtClean="0">
                <a:solidFill>
                  <a:srgbClr val="438B5E"/>
                </a:solidFill>
                <a:latin typeface="Comic Sans MS" pitchFamily="66" charset="0"/>
              </a:rPr>
            </a:br>
            <a:endParaRPr lang="en-US" dirty="0">
              <a:solidFill>
                <a:srgbClr val="438B5E"/>
              </a:solidFill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019800"/>
            <a:ext cx="3962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6218" y="914400"/>
            <a:ext cx="6444869" cy="59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38B5E"/>
                </a:solidFill>
                <a:latin typeface="Comic Sans MS" pitchFamily="66" charset="0"/>
              </a:rPr>
              <a:t> Removal of the  strip’s epidermis.</a:t>
            </a:r>
            <a:br>
              <a:rPr lang="en-US" b="1" dirty="0" smtClean="0">
                <a:solidFill>
                  <a:srgbClr val="438B5E"/>
                </a:solidFill>
                <a:latin typeface="Comic Sans MS" pitchFamily="66" charset="0"/>
              </a:rPr>
            </a:br>
            <a:endParaRPr lang="en-US" b="1" dirty="0">
              <a:solidFill>
                <a:srgbClr val="438B5E"/>
              </a:solidFill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14400"/>
            <a:ext cx="648067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38B5E"/>
                </a:solidFill>
                <a:latin typeface="Comic Sans MS" pitchFamily="66" charset="0"/>
              </a:rPr>
              <a:t>  Vaginal strip held with the needle.</a:t>
            </a:r>
            <a:br>
              <a:rPr lang="en-US" b="1" dirty="0" smtClean="0">
                <a:solidFill>
                  <a:srgbClr val="438B5E"/>
                </a:solidFill>
                <a:latin typeface="Comic Sans MS" pitchFamily="66" charset="0"/>
              </a:rPr>
            </a:br>
            <a:endParaRPr lang="en-US" b="1" dirty="0">
              <a:solidFill>
                <a:srgbClr val="438B5E"/>
              </a:solidFill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90600"/>
            <a:ext cx="6732466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38B5E"/>
                </a:solidFill>
                <a:latin typeface="Comic Sans MS" pitchFamily="66" charset="0"/>
              </a:rPr>
              <a:t>Vaginal closure and putting the suspensions under tension</a:t>
            </a:r>
            <a:br>
              <a:rPr lang="en-US" b="1" dirty="0" smtClean="0">
                <a:solidFill>
                  <a:srgbClr val="438B5E"/>
                </a:solidFill>
                <a:latin typeface="Comic Sans MS" pitchFamily="66" charset="0"/>
              </a:rPr>
            </a:br>
            <a:endParaRPr lang="en-US" b="1" dirty="0">
              <a:solidFill>
                <a:srgbClr val="438B5E"/>
              </a:solidFill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7924800" cy="4572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 www.obgyntoday.info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7772400" cy="3733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Before putting the Richter suspension threads under tension, it is recommended to carry out a nearly complete closure of the vaginal incision.</a:t>
            </a:r>
          </a:p>
          <a:p>
            <a:r>
              <a:rPr lang="en-US" sz="2800" b="1" dirty="0" smtClean="0">
                <a:latin typeface="Comic Sans MS" pitchFamily="66" charset="0"/>
              </a:rPr>
              <a:t>Once the crossed overcast suture leaves just enough space for a finger to pass, the threads are put under tension</a:t>
            </a:r>
          </a:p>
          <a:p>
            <a:pPr>
              <a:buNone/>
            </a:pPr>
            <a:endParaRPr lang="en-US" sz="28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820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438B5E"/>
                </a:solidFill>
                <a:latin typeface="Comic Sans MS" pitchFamily="66" charset="0"/>
              </a:rPr>
              <a:t>      Vaginal closure, and enclosing</a:t>
            </a:r>
            <a:br>
              <a:rPr lang="en-US" sz="3200" b="1" dirty="0" smtClean="0">
                <a:solidFill>
                  <a:srgbClr val="438B5E"/>
                </a:solidFill>
                <a:latin typeface="Comic Sans MS" pitchFamily="66" charset="0"/>
              </a:rPr>
            </a:br>
            <a:r>
              <a:rPr lang="en-US" sz="3200" b="1" dirty="0" smtClean="0">
                <a:solidFill>
                  <a:srgbClr val="438B5E"/>
                </a:solidFill>
                <a:latin typeface="Comic Sans MS" pitchFamily="66" charset="0"/>
              </a:rPr>
              <a:t>         of the two vaginal strips.</a:t>
            </a:r>
            <a:br>
              <a:rPr lang="en-US" sz="3200" b="1" dirty="0" smtClean="0">
                <a:solidFill>
                  <a:srgbClr val="438B5E"/>
                </a:solidFill>
                <a:latin typeface="Comic Sans MS" pitchFamily="66" charset="0"/>
              </a:rPr>
            </a:br>
            <a:endParaRPr lang="en-US" sz="3200" b="1" dirty="0">
              <a:solidFill>
                <a:srgbClr val="438B5E"/>
              </a:solidFill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66800"/>
            <a:ext cx="6052255" cy="553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438B5E"/>
                </a:solidFill>
                <a:latin typeface="Comic Sans MS" pitchFamily="66" charset="0"/>
              </a:rPr>
              <a:t>     Putting the threads under tension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978843"/>
            <a:ext cx="5857151" cy="572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8077200" cy="3810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  www.obgyntoday.info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219200"/>
            <a:ext cx="8001000" cy="457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It is important to gain a close approximation and not to allow a suture bridge between these two structures.</a:t>
            </a:r>
          </a:p>
          <a:p>
            <a:r>
              <a:rPr lang="en-US" sz="3200" b="1" dirty="0" smtClean="0">
                <a:latin typeface="Comic Sans MS" pitchFamily="66" charset="0"/>
              </a:rPr>
              <a:t>The </a:t>
            </a:r>
            <a:r>
              <a:rPr lang="en-US" sz="3200" b="1" dirty="0" err="1" smtClean="0">
                <a:latin typeface="Comic Sans MS" pitchFamily="66" charset="0"/>
              </a:rPr>
              <a:t>myorrhaphy</a:t>
            </a:r>
            <a:r>
              <a:rPr lang="en-US" sz="3200" b="1" dirty="0" smtClean="0">
                <a:latin typeface="Comic Sans MS" pitchFamily="66" charset="0"/>
              </a:rPr>
              <a:t> thread is also knotted before finishing the overcast suture of the vaginal closure. At this stage, the suspension threads can be cut short.</a:t>
            </a:r>
          </a:p>
          <a:p>
            <a:endParaRPr lang="en-US" sz="3200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38B5E"/>
                </a:solidFill>
                <a:latin typeface="Comic Sans MS" pitchFamily="66" charset="0"/>
              </a:rPr>
              <a:t>The surgical procedures’ final result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0" y="6096000"/>
            <a:ext cx="3962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028368"/>
            <a:ext cx="6019800" cy="570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438B5E"/>
                </a:solidFill>
                <a:latin typeface="Comic Sans MS" pitchFamily="66" charset="0"/>
              </a:rPr>
              <a:t>     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b="1" dirty="0" smtClean="0">
              <a:latin typeface="Comic Sans MS" pitchFamily="66" charset="0"/>
            </a:endParaRPr>
          </a:p>
          <a:p>
            <a:r>
              <a:rPr lang="en-US" b="1" dirty="0" smtClean="0">
                <a:latin typeface="Comic Sans MS" pitchFamily="66" charset="0"/>
              </a:rPr>
              <a:t>Buttock pain  5 -10 %</a:t>
            </a:r>
          </a:p>
          <a:p>
            <a:r>
              <a:rPr lang="en-US" b="1" dirty="0" smtClean="0">
                <a:latin typeface="Comic Sans MS" pitchFamily="66" charset="0"/>
              </a:rPr>
              <a:t>Bleeding requiring transfusion &lt;1%</a:t>
            </a:r>
          </a:p>
          <a:p>
            <a:r>
              <a:rPr lang="en-US" b="1" dirty="0" smtClean="0">
                <a:latin typeface="Comic Sans MS" pitchFamily="66" charset="0"/>
              </a:rPr>
              <a:t>Damage to the surrounding organs -&lt;1% </a:t>
            </a:r>
          </a:p>
          <a:p>
            <a:r>
              <a:rPr lang="en-US" b="1" dirty="0" smtClean="0">
                <a:latin typeface="Comic Sans MS" pitchFamily="66" charset="0"/>
              </a:rPr>
              <a:t>Urinary tract infection occurs in 1-5%</a:t>
            </a:r>
          </a:p>
          <a:p>
            <a:r>
              <a:rPr lang="en-US" b="1" dirty="0" err="1" smtClean="0">
                <a:latin typeface="Comic Sans MS" pitchFamily="66" charset="0"/>
              </a:rPr>
              <a:t>Dyspareunia</a:t>
            </a:r>
            <a:r>
              <a:rPr lang="en-US" b="1" dirty="0" smtClean="0">
                <a:latin typeface="Comic Sans MS" pitchFamily="66" charset="0"/>
              </a:rPr>
              <a:t>  - 1%</a:t>
            </a:r>
          </a:p>
          <a:p>
            <a:r>
              <a:rPr lang="en-US" b="1" i="1" dirty="0" smtClean="0">
                <a:latin typeface="Comic Sans MS" pitchFamily="66" charset="0"/>
              </a:rPr>
              <a:t>De-novo stress incontinence 0 </a:t>
            </a:r>
            <a:r>
              <a:rPr lang="en-US" b="1" dirty="0" smtClean="0">
                <a:latin typeface="Comic Sans MS" pitchFamily="66" charset="0"/>
              </a:rPr>
              <a:t> to 10%</a:t>
            </a:r>
          </a:p>
          <a:p>
            <a:r>
              <a:rPr lang="en-US" b="1" dirty="0" smtClean="0">
                <a:latin typeface="Comic Sans MS" pitchFamily="66" charset="0"/>
              </a:rPr>
              <a:t>Failure rate (lifetime recurrence 5-10 %)</a:t>
            </a:r>
          </a:p>
          <a:p>
            <a:r>
              <a:rPr lang="en-US" b="1" dirty="0" smtClean="0">
                <a:latin typeface="Comic Sans MS" pitchFamily="66" charset="0"/>
              </a:rPr>
              <a:t>Anterior compartment defects</a:t>
            </a:r>
          </a:p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324600"/>
            <a:ext cx="8001000" cy="3048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  www.obgyntoday.info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772400" cy="8842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38B5E"/>
                </a:solidFill>
                <a:latin typeface="Comic Sans MS" pitchFamily="66" charset="0"/>
              </a:rPr>
              <a:t>    INDICATIONS</a:t>
            </a:r>
            <a:br>
              <a:rPr lang="en-US" b="1" dirty="0" smtClean="0">
                <a:solidFill>
                  <a:srgbClr val="438B5E"/>
                </a:solidFill>
                <a:latin typeface="Comic Sans MS" pitchFamily="66" charset="0"/>
              </a:rPr>
            </a:br>
            <a:endParaRPr lang="en-US" b="1" dirty="0">
              <a:solidFill>
                <a:srgbClr val="438B5E"/>
              </a:solidFill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8001000" cy="3810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 www.obgyntoday.info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b="1" dirty="0" err="1" smtClean="0">
                <a:latin typeface="Comic Sans MS" pitchFamily="66" charset="0"/>
              </a:rPr>
              <a:t>Posthysterectomy</a:t>
            </a:r>
            <a:r>
              <a:rPr lang="en-US" sz="3200" b="1" dirty="0" smtClean="0">
                <a:latin typeface="Comic Sans MS" pitchFamily="66" charset="0"/>
              </a:rPr>
              <a:t> Vault </a:t>
            </a:r>
            <a:r>
              <a:rPr lang="en-US" sz="3200" b="1" dirty="0" err="1" smtClean="0">
                <a:latin typeface="Comic Sans MS" pitchFamily="66" charset="0"/>
              </a:rPr>
              <a:t>Prolapse</a:t>
            </a:r>
            <a:endParaRPr lang="en-US" sz="3200" b="1" dirty="0" smtClean="0">
              <a:latin typeface="Comic Sans MS" pitchFamily="66" charset="0"/>
            </a:endParaRPr>
          </a:p>
          <a:p>
            <a:endParaRPr lang="en-US" sz="3200" b="1" dirty="0" smtClean="0">
              <a:latin typeface="Comic Sans MS" pitchFamily="66" charset="0"/>
            </a:endParaRPr>
          </a:p>
          <a:p>
            <a:r>
              <a:rPr lang="en-US" sz="3200" b="1" dirty="0" smtClean="0">
                <a:latin typeface="Comic Sans MS" pitchFamily="66" charset="0"/>
              </a:rPr>
              <a:t>Accompanying Vaginal Hysterectomy for </a:t>
            </a:r>
            <a:r>
              <a:rPr lang="en-US" sz="3200" b="1" dirty="0" err="1" smtClean="0">
                <a:latin typeface="Comic Sans MS" pitchFamily="66" charset="0"/>
              </a:rPr>
              <a:t>procedentia</a:t>
            </a:r>
            <a:r>
              <a:rPr lang="en-US" sz="3200" b="1" dirty="0" smtClean="0">
                <a:latin typeface="Comic Sans MS" pitchFamily="66" charset="0"/>
              </a:rPr>
              <a:t>/excess vaginal </a:t>
            </a:r>
            <a:r>
              <a:rPr lang="en-US" sz="3200" b="1" dirty="0" err="1" smtClean="0">
                <a:latin typeface="Comic Sans MS" pitchFamily="66" charset="0"/>
              </a:rPr>
              <a:t>eversion</a:t>
            </a:r>
            <a:endParaRPr lang="en-US" sz="3200" b="1" dirty="0" smtClean="0">
              <a:latin typeface="Comic Sans MS" pitchFamily="66" charset="0"/>
            </a:endParaRPr>
          </a:p>
          <a:p>
            <a:endParaRPr lang="en-US" sz="3200" b="1" dirty="0" smtClean="0">
              <a:latin typeface="Comic Sans MS" pitchFamily="66" charset="0"/>
            </a:endParaRPr>
          </a:p>
          <a:p>
            <a:r>
              <a:rPr lang="en-US" sz="3200" b="1" dirty="0" smtClean="0">
                <a:latin typeface="Comic Sans MS" pitchFamily="66" charset="0"/>
              </a:rPr>
              <a:t>For Uterine Suspension</a:t>
            </a:r>
          </a:p>
          <a:p>
            <a:endParaRPr lang="en-US" sz="3200" b="1" dirty="0" smtClean="0">
              <a:latin typeface="Comic Sans MS" pitchFamily="66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438B5E"/>
                </a:solidFill>
                <a:latin typeface="Comic Sans MS" pitchFamily="66" charset="0"/>
              </a:rPr>
              <a:t>Buttock pain</a:t>
            </a:r>
            <a:endParaRPr lang="en-IN" i="1" dirty="0">
              <a:solidFill>
                <a:srgbClr val="438B5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8001000" cy="3810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 www.obgyntoday.info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Buttock pain on the side that the </a:t>
            </a:r>
            <a:r>
              <a:rPr lang="en-US" b="1" dirty="0" err="1" smtClean="0">
                <a:latin typeface="Comic Sans MS" pitchFamily="66" charset="0"/>
              </a:rPr>
              <a:t>sacrospinous</a:t>
            </a:r>
            <a:r>
              <a:rPr lang="en-US" b="1" dirty="0" smtClean="0">
                <a:latin typeface="Comic Sans MS" pitchFamily="66" charset="0"/>
              </a:rPr>
              <a:t> sutures have been passed occurs in 5-10% women .</a:t>
            </a:r>
          </a:p>
          <a:p>
            <a:r>
              <a:rPr lang="en-US" b="1" dirty="0" smtClean="0">
                <a:latin typeface="Comic Sans MS" pitchFamily="66" charset="0"/>
              </a:rPr>
              <a:t> This can be very painful but usually fully subsides by 6 weeks. </a:t>
            </a:r>
          </a:p>
          <a:p>
            <a:r>
              <a:rPr lang="en-US" b="1" dirty="0" smtClean="0">
                <a:latin typeface="Comic Sans MS" pitchFamily="66" charset="0"/>
              </a:rPr>
              <a:t>The pain could be due to </a:t>
            </a:r>
            <a:r>
              <a:rPr lang="en-US" b="1" dirty="0" err="1" smtClean="0">
                <a:latin typeface="Comic Sans MS" pitchFamily="66" charset="0"/>
              </a:rPr>
              <a:t>haematoma</a:t>
            </a:r>
            <a:r>
              <a:rPr lang="en-US" b="1" dirty="0" smtClean="0">
                <a:latin typeface="Comic Sans MS" pitchFamily="66" charset="0"/>
              </a:rPr>
              <a:t> formation at the site of suture insertion or could be secondary to trauma to nerve </a:t>
            </a:r>
            <a:r>
              <a:rPr lang="en-US" b="1" dirty="0" err="1" smtClean="0">
                <a:latin typeface="Comic Sans MS" pitchFamily="66" charset="0"/>
              </a:rPr>
              <a:t>fibres</a:t>
            </a:r>
            <a:r>
              <a:rPr lang="en-US" b="1" dirty="0" smtClean="0">
                <a:latin typeface="Comic Sans MS" pitchFamily="66" charset="0"/>
              </a:rPr>
              <a:t> in the substance of the ligament.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/>
          <a:lstStyle/>
          <a:p>
            <a:r>
              <a:rPr lang="en-US" b="1" i="1" dirty="0" err="1" smtClean="0">
                <a:solidFill>
                  <a:srgbClr val="438B5E"/>
                </a:solidFill>
                <a:latin typeface="Comic Sans MS" pitchFamily="66" charset="0"/>
              </a:rPr>
              <a:t>Haemorrhage</a:t>
            </a:r>
            <a:endParaRPr lang="en-US" b="1" i="1" dirty="0" smtClean="0">
              <a:solidFill>
                <a:srgbClr val="438B5E"/>
              </a:solidFill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8001000" cy="3810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  www.obgyntoday.info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77724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C00000"/>
                </a:solidFill>
                <a:latin typeface="Comic Sans MS" pitchFamily="66" charset="0"/>
              </a:rPr>
              <a:t>Elements of the operation that may carry particular risk: </a:t>
            </a:r>
          </a:p>
          <a:p>
            <a:r>
              <a:rPr lang="en-US" b="1" dirty="0" smtClean="0">
                <a:latin typeface="Comic Sans MS" pitchFamily="66" charset="0"/>
              </a:rPr>
              <a:t>Suture placement along the posterior ligament,</a:t>
            </a:r>
          </a:p>
          <a:p>
            <a:r>
              <a:rPr lang="en-US" b="1" dirty="0" smtClean="0">
                <a:latin typeface="Comic Sans MS" pitchFamily="66" charset="0"/>
              </a:rPr>
              <a:t>Traumatic placement of retractor placement beyond the ligament,</a:t>
            </a:r>
          </a:p>
          <a:p>
            <a:r>
              <a:rPr lang="en-US" b="1" dirty="0" smtClean="0">
                <a:latin typeface="Comic Sans MS" pitchFamily="66" charset="0"/>
              </a:rPr>
              <a:t>  Overly aggressive denuding of the ligament/</a:t>
            </a:r>
            <a:r>
              <a:rPr lang="en-US" b="1" dirty="0" err="1" smtClean="0">
                <a:latin typeface="Comic Sans MS" pitchFamily="66" charset="0"/>
              </a:rPr>
              <a:t>levator</a:t>
            </a:r>
            <a:r>
              <a:rPr lang="en-US" b="1" dirty="0" smtClean="0">
                <a:latin typeface="Comic Sans MS" pitchFamily="66" charset="0"/>
              </a:rPr>
              <a:t> surface,</a:t>
            </a:r>
          </a:p>
          <a:p>
            <a:r>
              <a:rPr lang="en-US" b="1" dirty="0" smtClean="0">
                <a:latin typeface="Comic Sans MS" pitchFamily="66" charset="0"/>
              </a:rPr>
              <a:t> Excessive medial traction against the rectum and </a:t>
            </a:r>
            <a:r>
              <a:rPr lang="en-US" b="1" dirty="0" err="1" smtClean="0">
                <a:latin typeface="Comic Sans MS" pitchFamily="66" charset="0"/>
              </a:rPr>
              <a:t>presacral</a:t>
            </a:r>
            <a:r>
              <a:rPr lang="en-US" b="1" dirty="0" smtClean="0">
                <a:latin typeface="Comic Sans MS" pitchFamily="66" charset="0"/>
              </a:rPr>
              <a:t> area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 smtClean="0">
                <a:solidFill>
                  <a:srgbClr val="438B5E"/>
                </a:solidFill>
                <a:latin typeface="Comic Sans MS" pitchFamily="66" charset="0"/>
              </a:rPr>
              <a:t>Haemorrhage</a:t>
            </a:r>
            <a:r>
              <a:rPr lang="en-US" b="1" i="1" dirty="0" smtClean="0">
                <a:solidFill>
                  <a:srgbClr val="438B5E"/>
                </a:solidFill>
                <a:latin typeface="Comic Sans MS" pitchFamily="66" charset="0"/>
              </a:rPr>
              <a:t/>
            </a:r>
            <a:br>
              <a:rPr lang="en-US" b="1" i="1" dirty="0" smtClean="0">
                <a:solidFill>
                  <a:srgbClr val="438B5E"/>
                </a:solidFill>
                <a:latin typeface="Comic Sans MS" pitchFamily="66" charset="0"/>
              </a:rPr>
            </a:br>
            <a:endParaRPr lang="en-US" i="1" dirty="0">
              <a:solidFill>
                <a:srgbClr val="438B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9154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sz="3400" b="1" dirty="0" smtClean="0">
                <a:latin typeface="Comic Sans MS" pitchFamily="66" charset="0"/>
              </a:rPr>
              <a:t>In the case of a operative </a:t>
            </a:r>
            <a:r>
              <a:rPr lang="en-US" sz="3400" b="1" dirty="0" err="1" smtClean="0">
                <a:latin typeface="Comic Sans MS" pitchFamily="66" charset="0"/>
              </a:rPr>
              <a:t>haemorrhage</a:t>
            </a:r>
            <a:r>
              <a:rPr lang="en-US" sz="3400" b="1" dirty="0" smtClean="0">
                <a:latin typeface="Comic Sans MS" pitchFamily="66" charset="0"/>
              </a:rPr>
              <a:t> originating in the </a:t>
            </a:r>
            <a:r>
              <a:rPr lang="en-US" sz="3400" b="1" dirty="0" err="1" smtClean="0">
                <a:latin typeface="Comic Sans MS" pitchFamily="66" charset="0"/>
              </a:rPr>
              <a:t>pararectal</a:t>
            </a:r>
            <a:r>
              <a:rPr lang="en-US" sz="3400" b="1" dirty="0" smtClean="0">
                <a:latin typeface="Comic Sans MS" pitchFamily="66" charset="0"/>
              </a:rPr>
              <a:t> </a:t>
            </a:r>
            <a:r>
              <a:rPr lang="en-US" sz="3400" b="1" dirty="0" err="1" smtClean="0">
                <a:latin typeface="Comic Sans MS" pitchFamily="66" charset="0"/>
              </a:rPr>
              <a:t>fossa</a:t>
            </a:r>
            <a:r>
              <a:rPr lang="en-US" sz="3400" b="1" dirty="0" smtClean="0">
                <a:latin typeface="Comic Sans MS" pitchFamily="66" charset="0"/>
              </a:rPr>
              <a:t>, </a:t>
            </a:r>
            <a:r>
              <a:rPr lang="en-US" sz="3400" b="1" i="1" dirty="0" smtClean="0">
                <a:solidFill>
                  <a:srgbClr val="C00000"/>
                </a:solidFill>
                <a:latin typeface="Comic Sans MS" pitchFamily="66" charset="0"/>
              </a:rPr>
              <a:t>pressure</a:t>
            </a:r>
            <a:r>
              <a:rPr lang="en-US" sz="3400" b="1" dirty="0" smtClean="0">
                <a:latin typeface="Comic Sans MS" pitchFamily="66" charset="0"/>
              </a:rPr>
              <a:t> is applied with a compress to the wound and the retractors are replaced in order to obtain a good viewing.</a:t>
            </a:r>
          </a:p>
          <a:p>
            <a:r>
              <a:rPr lang="en-US" sz="3400" b="1" dirty="0" smtClean="0">
                <a:latin typeface="Comic Sans MS" pitchFamily="66" charset="0"/>
              </a:rPr>
              <a:t>If a </a:t>
            </a:r>
            <a:r>
              <a:rPr lang="en-US" sz="3400" b="1" dirty="0" err="1" smtClean="0">
                <a:latin typeface="Comic Sans MS" pitchFamily="66" charset="0"/>
              </a:rPr>
              <a:t>localised</a:t>
            </a:r>
            <a:r>
              <a:rPr lang="en-US" sz="3400" b="1" dirty="0" smtClean="0">
                <a:latin typeface="Comic Sans MS" pitchFamily="66" charset="0"/>
              </a:rPr>
              <a:t> </a:t>
            </a:r>
            <a:r>
              <a:rPr lang="en-US" sz="3400" b="1" dirty="0" err="1" smtClean="0">
                <a:latin typeface="Comic Sans MS" pitchFamily="66" charset="0"/>
              </a:rPr>
              <a:t>haemorrhage</a:t>
            </a:r>
            <a:r>
              <a:rPr lang="en-US" sz="3400" b="1" dirty="0" smtClean="0">
                <a:latin typeface="Comic Sans MS" pitchFamily="66" charset="0"/>
              </a:rPr>
              <a:t> persists after compression, a </a:t>
            </a:r>
            <a:r>
              <a:rPr lang="en-US" sz="3400" b="1" i="1" dirty="0" smtClean="0">
                <a:solidFill>
                  <a:srgbClr val="C00000"/>
                </a:solidFill>
                <a:latin typeface="Comic Sans MS" pitchFamily="66" charset="0"/>
              </a:rPr>
              <a:t>haemostatic stitch </a:t>
            </a:r>
            <a:r>
              <a:rPr lang="en-US" sz="3400" b="1" dirty="0" smtClean="0">
                <a:latin typeface="Comic Sans MS" pitchFamily="66" charset="0"/>
              </a:rPr>
              <a:t>can be carried out.</a:t>
            </a:r>
          </a:p>
          <a:p>
            <a:r>
              <a:rPr lang="en-US" sz="3400" b="1" dirty="0" smtClean="0">
                <a:latin typeface="Comic Sans MS" pitchFamily="66" charset="0"/>
              </a:rPr>
              <a:t>In the case of a strong </a:t>
            </a:r>
            <a:r>
              <a:rPr lang="en-US" sz="3400" b="1" dirty="0" err="1" smtClean="0">
                <a:latin typeface="Comic Sans MS" pitchFamily="66" charset="0"/>
              </a:rPr>
              <a:t>haemorrhage</a:t>
            </a:r>
            <a:r>
              <a:rPr lang="en-US" sz="3400" b="1" dirty="0" smtClean="0">
                <a:latin typeface="Comic Sans MS" pitchFamily="66" charset="0"/>
              </a:rPr>
              <a:t> of the </a:t>
            </a:r>
            <a:r>
              <a:rPr lang="en-US" sz="3400" b="1" dirty="0" err="1" smtClean="0">
                <a:latin typeface="Comic Sans MS" pitchFamily="66" charset="0"/>
              </a:rPr>
              <a:t>pudendal</a:t>
            </a:r>
            <a:r>
              <a:rPr lang="en-US" sz="3400" b="1" dirty="0" smtClean="0">
                <a:latin typeface="Comic Sans MS" pitchFamily="66" charset="0"/>
              </a:rPr>
              <a:t> pedicle that is not accessible for </a:t>
            </a:r>
            <a:r>
              <a:rPr lang="en-US" sz="3400" b="1" dirty="0" err="1" smtClean="0">
                <a:latin typeface="Comic Sans MS" pitchFamily="66" charset="0"/>
              </a:rPr>
              <a:t>haemostasis</a:t>
            </a:r>
            <a:r>
              <a:rPr lang="en-US" sz="3400" b="1" dirty="0" smtClean="0">
                <a:latin typeface="Comic Sans MS" pitchFamily="66" charset="0"/>
              </a:rPr>
              <a:t>, the compression is prolonged. </a:t>
            </a:r>
            <a:r>
              <a:rPr lang="en-US" sz="3400" b="1" i="1" dirty="0" smtClean="0">
                <a:solidFill>
                  <a:srgbClr val="C00000"/>
                </a:solidFill>
                <a:latin typeface="Comic Sans MS" pitchFamily="66" charset="0"/>
              </a:rPr>
              <a:t>Gauze  pack</a:t>
            </a:r>
            <a:r>
              <a:rPr lang="en-US" sz="3400" b="1" dirty="0" smtClean="0">
                <a:latin typeface="Comic Sans MS" pitchFamily="66" charset="0"/>
              </a:rPr>
              <a:t> put into place  for </a:t>
            </a:r>
            <a:r>
              <a:rPr lang="en-US" sz="3400" b="1" dirty="0" err="1" smtClean="0">
                <a:latin typeface="Comic Sans MS" pitchFamily="66" charset="0"/>
              </a:rPr>
              <a:t>haemostasis</a:t>
            </a:r>
            <a:r>
              <a:rPr lang="en-US" sz="3400" b="1" dirty="0" smtClean="0">
                <a:latin typeface="Comic Sans MS" pitchFamily="66" charset="0"/>
              </a:rPr>
              <a:t> by compression. A follow-up procedure  planned 48 hours later for removal of the gauze drain and verification of </a:t>
            </a:r>
            <a:r>
              <a:rPr lang="en-US" sz="3400" b="1" dirty="0" err="1" smtClean="0">
                <a:latin typeface="Comic Sans MS" pitchFamily="66" charset="0"/>
              </a:rPr>
              <a:t>haemostasis</a:t>
            </a:r>
            <a:r>
              <a:rPr lang="en-US" sz="3400" b="1" dirty="0" smtClean="0">
                <a:latin typeface="Comic Sans MS" pitchFamily="66" charset="0"/>
              </a:rPr>
              <a:t>.</a:t>
            </a:r>
          </a:p>
          <a:p>
            <a:r>
              <a:rPr lang="en-US" sz="3400" b="1" dirty="0" smtClean="0">
                <a:latin typeface="Comic Sans MS" pitchFamily="66" charset="0"/>
              </a:rPr>
              <a:t> </a:t>
            </a:r>
            <a:r>
              <a:rPr lang="en-US" sz="3400" b="1" i="1" dirty="0" err="1" smtClean="0">
                <a:solidFill>
                  <a:srgbClr val="C00000"/>
                </a:solidFill>
                <a:latin typeface="Comic Sans MS" pitchFamily="66" charset="0"/>
              </a:rPr>
              <a:t>Liga</a:t>
            </a:r>
            <a:r>
              <a:rPr lang="en-US" sz="3400" b="1" i="1" dirty="0" smtClean="0">
                <a:solidFill>
                  <a:srgbClr val="C00000"/>
                </a:solidFill>
                <a:latin typeface="Comic Sans MS" pitchFamily="66" charset="0"/>
              </a:rPr>
              <a:t> clips, low-pressure hydrostatic </a:t>
            </a:r>
            <a:r>
              <a:rPr lang="en-US" sz="3400" b="1" i="1" dirty="0" err="1" smtClean="0">
                <a:solidFill>
                  <a:srgbClr val="C00000"/>
                </a:solidFill>
                <a:latin typeface="Comic Sans MS" pitchFamily="66" charset="0"/>
              </a:rPr>
              <a:t>balloon,arterial</a:t>
            </a:r>
            <a:r>
              <a:rPr lang="en-US" sz="3400" b="1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400" b="1" i="1" dirty="0" err="1" smtClean="0">
                <a:solidFill>
                  <a:srgbClr val="C00000"/>
                </a:solidFill>
                <a:latin typeface="Comic Sans MS" pitchFamily="66" charset="0"/>
              </a:rPr>
              <a:t>embolisation</a:t>
            </a:r>
            <a:endParaRPr lang="en-US" sz="3400" b="1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8001000" cy="4572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 www.obgyntoday.info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438B5E"/>
                </a:solidFill>
                <a:latin typeface="Comic Sans MS" pitchFamily="66" charset="0"/>
              </a:rPr>
              <a:t>Rectal injury</a:t>
            </a:r>
            <a:br>
              <a:rPr lang="en-US" b="1" i="1" dirty="0" smtClean="0">
                <a:solidFill>
                  <a:srgbClr val="438B5E"/>
                </a:solidFill>
                <a:latin typeface="Comic Sans MS" pitchFamily="66" charset="0"/>
              </a:rPr>
            </a:br>
            <a:endParaRPr lang="en-US" b="1" i="1" dirty="0">
              <a:solidFill>
                <a:srgbClr val="438B5E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95400"/>
            <a:ext cx="77724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latin typeface="Comic Sans MS" pitchFamily="66" charset="0"/>
              </a:rPr>
              <a:t>These </a:t>
            </a:r>
            <a:r>
              <a:rPr lang="en-US" b="1" dirty="0">
                <a:latin typeface="Comic Sans MS" pitchFamily="66" charset="0"/>
              </a:rPr>
              <a:t>are of several types:</a:t>
            </a:r>
          </a:p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  – </a:t>
            </a:r>
            <a:r>
              <a:rPr lang="en-US" b="1" dirty="0">
                <a:latin typeface="Comic Sans MS" pitchFamily="66" charset="0"/>
              </a:rPr>
              <a:t>Injury caused during recto-vaginal dissection, </a:t>
            </a:r>
          </a:p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  – </a:t>
            </a:r>
            <a:r>
              <a:rPr lang="en-US" b="1" dirty="0">
                <a:latin typeface="Comic Sans MS" pitchFamily="66" charset="0"/>
              </a:rPr>
              <a:t>Injury caused by the positioning of the retractors: at the lower part </a:t>
            </a:r>
            <a:r>
              <a:rPr lang="en-US" b="1" dirty="0" smtClean="0">
                <a:latin typeface="Comic Sans MS" pitchFamily="66" charset="0"/>
              </a:rPr>
              <a:t>of the </a:t>
            </a:r>
            <a:r>
              <a:rPr lang="en-US" b="1" dirty="0">
                <a:latin typeface="Comic Sans MS" pitchFamily="66" charset="0"/>
              </a:rPr>
              <a:t>dissection of the </a:t>
            </a:r>
            <a:r>
              <a:rPr lang="en-US" b="1" dirty="0" err="1">
                <a:latin typeface="Comic Sans MS" pitchFamily="66" charset="0"/>
              </a:rPr>
              <a:t>pararectal</a:t>
            </a:r>
            <a:r>
              <a:rPr lang="en-US" b="1" dirty="0">
                <a:latin typeface="Comic Sans MS" pitchFamily="66" charset="0"/>
              </a:rPr>
              <a:t> space</a:t>
            </a:r>
            <a:r>
              <a:rPr lang="en-US" b="1" dirty="0" smtClean="0">
                <a:latin typeface="Comic Sans MS" pitchFamily="66" charset="0"/>
              </a:rPr>
              <a:t>.</a:t>
            </a:r>
          </a:p>
          <a:p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>
                <a:latin typeface="Comic Sans MS" pitchFamily="66" charset="0"/>
              </a:rPr>
              <a:t>In the case of doubt, perform </a:t>
            </a:r>
            <a:r>
              <a:rPr lang="en-US" b="1" dirty="0" smtClean="0">
                <a:latin typeface="Comic Sans MS" pitchFamily="66" charset="0"/>
              </a:rPr>
              <a:t>a rectal </a:t>
            </a:r>
            <a:r>
              <a:rPr lang="en-US" b="1" dirty="0">
                <a:latin typeface="Comic Sans MS" pitchFamily="66" charset="0"/>
              </a:rPr>
              <a:t>examination, as well as a 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>
                <a:latin typeface="Comic Sans MS" pitchFamily="66" charset="0"/>
              </a:rPr>
              <a:t>dye test.</a:t>
            </a:r>
          </a:p>
          <a:p>
            <a:r>
              <a:rPr lang="en-US" b="1" dirty="0">
                <a:latin typeface="Comic Sans MS" pitchFamily="66" charset="0"/>
              </a:rPr>
              <a:t>In the case of a rectal injury, it </a:t>
            </a:r>
            <a:r>
              <a:rPr lang="en-US" b="1" dirty="0" smtClean="0">
                <a:latin typeface="Comic Sans MS" pitchFamily="66" charset="0"/>
              </a:rPr>
              <a:t>has to be sutured </a:t>
            </a:r>
            <a:r>
              <a:rPr lang="en-US" b="1" dirty="0">
                <a:latin typeface="Comic Sans MS" pitchFamily="66" charset="0"/>
              </a:rPr>
              <a:t>and the quality of the seal verified by applying another </a:t>
            </a:r>
            <a:r>
              <a:rPr lang="en-US" b="1" dirty="0" smtClean="0">
                <a:latin typeface="Comic Sans MS" pitchFamily="66" charset="0"/>
              </a:rPr>
              <a:t>dye test</a:t>
            </a:r>
            <a:r>
              <a:rPr lang="en-US" b="1" dirty="0">
                <a:latin typeface="Comic Sans MS" pitchFamily="66" charset="0"/>
              </a:rPr>
              <a:t>. The patient is put onto a residue-free list rectum. This </a:t>
            </a:r>
            <a:r>
              <a:rPr lang="en-US" b="1" dirty="0" smtClean="0">
                <a:latin typeface="Comic Sans MS" pitchFamily="66" charset="0"/>
              </a:rPr>
              <a:t>rectal examination </a:t>
            </a:r>
            <a:r>
              <a:rPr lang="en-US" b="1" dirty="0">
                <a:latin typeface="Comic Sans MS" pitchFamily="66" charset="0"/>
              </a:rPr>
              <a:t>does not replace verification of the rectum’s integrity </a:t>
            </a:r>
            <a:r>
              <a:rPr lang="en-US" b="1" dirty="0" smtClean="0">
                <a:latin typeface="Comic Sans MS" pitchFamily="66" charset="0"/>
              </a:rPr>
              <a:t>as required </a:t>
            </a:r>
            <a:r>
              <a:rPr lang="en-US" b="1" dirty="0">
                <a:latin typeface="Comic Sans MS" pitchFamily="66" charset="0"/>
              </a:rPr>
              <a:t>during the check for </a:t>
            </a:r>
            <a:r>
              <a:rPr lang="en-US" b="1" dirty="0" err="1">
                <a:latin typeface="Comic Sans MS" pitchFamily="66" charset="0"/>
              </a:rPr>
              <a:t>haemostasis</a:t>
            </a:r>
            <a:endParaRPr lang="en-US" b="1" dirty="0">
              <a:latin typeface="Comic Sans MS" pitchFamily="66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8001000" cy="3810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www.obgyntoday.info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715962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438B5E"/>
                </a:solidFill>
                <a:latin typeface="Comic Sans MS" pitchFamily="66" charset="0"/>
              </a:rPr>
              <a:t>de-novo stress incontinence</a:t>
            </a:r>
            <a:endParaRPr lang="en-US" b="1" i="1" dirty="0">
              <a:solidFill>
                <a:srgbClr val="438B5E"/>
              </a:solidFill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848600" cy="3810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smtClean="0">
                <a:solidFill>
                  <a:srgbClr val="C00000"/>
                </a:solidFill>
                <a:latin typeface="Comic Sans MS" pitchFamily="66" charset="0"/>
              </a:rPr>
              <a:t>                                   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www.obgyntoday.info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219200"/>
            <a:ext cx="77724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latin typeface="Comic Sans MS" pitchFamily="66" charset="0"/>
              </a:rPr>
              <a:t>Considering the low incidence of stress incontinence after </a:t>
            </a:r>
            <a:r>
              <a:rPr lang="en-US" b="1" dirty="0" err="1" smtClean="0">
                <a:latin typeface="Comic Sans MS" pitchFamily="66" charset="0"/>
              </a:rPr>
              <a:t>sacrospinous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colpopexy</a:t>
            </a:r>
            <a:r>
              <a:rPr lang="en-US" b="1" dirty="0" smtClean="0">
                <a:latin typeface="Comic Sans MS" pitchFamily="66" charset="0"/>
              </a:rPr>
              <a:t>, it would seem that barrier testing may overestimate the incidence of incontinence.</a:t>
            </a:r>
          </a:p>
          <a:p>
            <a:r>
              <a:rPr lang="en-US" b="1" dirty="0" smtClean="0">
                <a:latin typeface="Comic Sans MS" pitchFamily="66" charset="0"/>
              </a:rPr>
              <a:t>To include an anti-incontinence step as a routine procedure in all women with </a:t>
            </a:r>
            <a:r>
              <a:rPr lang="en-US" b="1" dirty="0" err="1" smtClean="0">
                <a:latin typeface="Comic Sans MS" pitchFamily="66" charset="0"/>
              </a:rPr>
              <a:t>urodynamic</a:t>
            </a:r>
            <a:r>
              <a:rPr lang="en-US" b="1" dirty="0" smtClean="0">
                <a:latin typeface="Comic Sans MS" pitchFamily="66" charset="0"/>
              </a:rPr>
              <a:t> evidence of stress incontinence is, therefore, unjustified.</a:t>
            </a:r>
          </a:p>
          <a:p>
            <a:r>
              <a:rPr lang="en-US" b="1" dirty="0" smtClean="0">
                <a:latin typeface="Comic Sans MS" pitchFamily="66" charset="0"/>
              </a:rPr>
              <a:t>When the procedure is performed in conjunction with routine anterior </a:t>
            </a:r>
            <a:r>
              <a:rPr lang="en-US" b="1" dirty="0" err="1" smtClean="0">
                <a:latin typeface="Comic Sans MS" pitchFamily="66" charset="0"/>
              </a:rPr>
              <a:t>colporrhaphy</a:t>
            </a:r>
            <a:r>
              <a:rPr lang="en-US" b="1" dirty="0" smtClean="0">
                <a:latin typeface="Comic Sans MS" pitchFamily="66" charset="0"/>
              </a:rPr>
              <a:t> and </a:t>
            </a:r>
            <a:r>
              <a:rPr lang="en-US" b="1" dirty="0" err="1" smtClean="0">
                <a:latin typeface="Comic Sans MS" pitchFamily="66" charset="0"/>
              </a:rPr>
              <a:t>suburethral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buttressing,there</a:t>
            </a:r>
            <a:r>
              <a:rPr lang="en-US" b="1" dirty="0" smtClean="0">
                <a:latin typeface="Comic Sans MS" pitchFamily="66" charset="0"/>
              </a:rPr>
              <a:t> is a very low incidence of </a:t>
            </a:r>
            <a:r>
              <a:rPr lang="en-US" b="1" i="1" dirty="0" smtClean="0">
                <a:latin typeface="Comic Sans MS" pitchFamily="66" charset="0"/>
              </a:rPr>
              <a:t>de-novo </a:t>
            </a:r>
            <a:r>
              <a:rPr lang="en-US" b="1" dirty="0" smtClean="0">
                <a:latin typeface="Comic Sans MS" pitchFamily="66" charset="0"/>
              </a:rPr>
              <a:t>stress</a:t>
            </a:r>
            <a:r>
              <a:rPr lang="en-US" b="1" i="1" dirty="0" smtClean="0"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incontinence. The introduction of procedures that pull the </a:t>
            </a:r>
            <a:r>
              <a:rPr lang="en-US" b="1" dirty="0" err="1" smtClean="0">
                <a:latin typeface="Comic Sans MS" pitchFamily="66" charset="0"/>
              </a:rPr>
              <a:t>para</a:t>
            </a:r>
            <a:r>
              <a:rPr lang="en-US" b="1" dirty="0" smtClean="0">
                <a:latin typeface="Comic Sans MS" pitchFamily="66" charset="0"/>
              </a:rPr>
              <a:t>-urethral tissues </a:t>
            </a:r>
            <a:r>
              <a:rPr lang="en-US" b="1" dirty="0" err="1" smtClean="0">
                <a:latin typeface="Comic Sans MS" pitchFamily="66" charset="0"/>
              </a:rPr>
              <a:t>anteriorly</a:t>
            </a:r>
            <a:r>
              <a:rPr lang="en-US" b="1" dirty="0" smtClean="0">
                <a:latin typeface="Comic Sans MS" pitchFamily="66" charset="0"/>
              </a:rPr>
              <a:t> appears to increase complication rates while simultaneously reducing the success of the </a:t>
            </a:r>
            <a:r>
              <a:rPr lang="en-US" b="1" dirty="0" err="1" smtClean="0">
                <a:latin typeface="Comic Sans MS" pitchFamily="66" charset="0"/>
              </a:rPr>
              <a:t>prolapse</a:t>
            </a:r>
            <a:r>
              <a:rPr lang="en-US" b="1" dirty="0" smtClean="0">
                <a:latin typeface="Comic Sans MS" pitchFamily="66" charset="0"/>
              </a:rPr>
              <a:t> repair.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324600"/>
            <a:ext cx="8001000" cy="3048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  www.obgyntoday.info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762000"/>
            <a:ext cx="7772400" cy="52578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omic Sans MS" pitchFamily="66" charset="0"/>
              </a:rPr>
              <a:t>The combination of </a:t>
            </a:r>
            <a:r>
              <a:rPr lang="en-US" b="1" dirty="0" err="1" smtClean="0">
                <a:latin typeface="Comic Sans MS" pitchFamily="66" charset="0"/>
              </a:rPr>
              <a:t>sacrospinous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colpopexy</a:t>
            </a:r>
            <a:r>
              <a:rPr lang="en-US" b="1" dirty="0" smtClean="0">
                <a:latin typeface="Comic Sans MS" pitchFamily="66" charset="0"/>
              </a:rPr>
              <a:t> with </a:t>
            </a:r>
            <a:r>
              <a:rPr lang="en-US" b="1" dirty="0" err="1" smtClean="0">
                <a:latin typeface="Comic Sans MS" pitchFamily="66" charset="0"/>
              </a:rPr>
              <a:t>retropubic</a:t>
            </a:r>
            <a:r>
              <a:rPr lang="en-US" b="1" dirty="0" smtClean="0">
                <a:latin typeface="Comic Sans MS" pitchFamily="66" charset="0"/>
              </a:rPr>
              <a:t> suspension may predispose to failure of the </a:t>
            </a:r>
            <a:r>
              <a:rPr lang="en-US" b="1" dirty="0" err="1" smtClean="0">
                <a:latin typeface="Comic Sans MS" pitchFamily="66" charset="0"/>
              </a:rPr>
              <a:t>prolapse</a:t>
            </a:r>
            <a:r>
              <a:rPr lang="en-US" b="1" dirty="0" smtClean="0">
                <a:latin typeface="Comic Sans MS" pitchFamily="66" charset="0"/>
              </a:rPr>
              <a:t> procedure </a:t>
            </a:r>
          </a:p>
          <a:p>
            <a:r>
              <a:rPr lang="en-US" b="1" dirty="0" smtClean="0">
                <a:latin typeface="Comic Sans MS" pitchFamily="66" charset="0"/>
              </a:rPr>
              <a:t>The approach to </a:t>
            </a:r>
            <a:r>
              <a:rPr lang="en-US" b="1" i="1" dirty="0" smtClean="0">
                <a:latin typeface="Comic Sans MS" pitchFamily="66" charset="0"/>
              </a:rPr>
              <a:t>de-novo stress </a:t>
            </a:r>
            <a:r>
              <a:rPr lang="en-US" b="1" dirty="0" smtClean="0">
                <a:latin typeface="Comic Sans MS" pitchFamily="66" charset="0"/>
              </a:rPr>
              <a:t>incontinence should be expectant. In some cases the condition will settle over a period of time without any further intervention; this probably reflects a gradual relaxation of the anterior wall supports, leaving only a small number of patients who will require a second procedure to deal with the incontinence.</a:t>
            </a:r>
          </a:p>
          <a:p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438B5E"/>
                </a:solidFill>
                <a:latin typeface="Comic Sans MS" pitchFamily="66" charset="0"/>
              </a:rPr>
              <a:t>Nerve injury</a:t>
            </a:r>
            <a:endParaRPr lang="en-US" b="1" i="1" dirty="0">
              <a:solidFill>
                <a:srgbClr val="438B5E"/>
              </a:solidFill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7924800" cy="3810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www.obgyntoday.info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Any evidence of direct injury to the sciatic or </a:t>
            </a:r>
            <a:r>
              <a:rPr lang="en-US" sz="3200" b="1" dirty="0" err="1" smtClean="0">
                <a:latin typeface="Comic Sans MS" pitchFamily="66" charset="0"/>
              </a:rPr>
              <a:t>pudendal</a:t>
            </a:r>
            <a:r>
              <a:rPr lang="en-US" sz="3200" b="1" dirty="0" smtClean="0">
                <a:latin typeface="Comic Sans MS" pitchFamily="66" charset="0"/>
              </a:rPr>
              <a:t> nerves would require immediate reoperation to remove the suture.</a:t>
            </a:r>
          </a:p>
          <a:p>
            <a:r>
              <a:rPr lang="en-US" sz="3200" b="1" dirty="0" smtClean="0">
                <a:latin typeface="Comic Sans MS" pitchFamily="66" charset="0"/>
              </a:rPr>
              <a:t> Re-positioning could be achieved at the same time, thus ensuring a successful outcome.</a:t>
            </a:r>
          </a:p>
          <a:p>
            <a:endParaRPr lang="en-US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438B5E"/>
                </a:solidFill>
                <a:latin typeface="Comic Sans MS" pitchFamily="66" charset="0"/>
              </a:rPr>
              <a:t>FAILURE</a:t>
            </a:r>
            <a:br>
              <a:rPr lang="en-US" b="1" i="1" dirty="0" smtClean="0">
                <a:solidFill>
                  <a:srgbClr val="438B5E"/>
                </a:solidFill>
                <a:latin typeface="Comic Sans MS" pitchFamily="66" charset="0"/>
              </a:rPr>
            </a:br>
            <a:endParaRPr lang="en-US" b="1" i="1" dirty="0">
              <a:solidFill>
                <a:srgbClr val="438B5E"/>
              </a:solidFill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8077200" cy="3810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 www.obgyntoday.info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077200" cy="45720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latin typeface="Comic Sans MS" pitchFamily="66" charset="0"/>
              </a:rPr>
              <a:t>Poor approximation between the vault and the ligament. Suture bridge---no fibrosis</a:t>
            </a:r>
          </a:p>
          <a:p>
            <a:r>
              <a:rPr lang="en-US" b="1" dirty="0" smtClean="0">
                <a:latin typeface="Comic Sans MS" pitchFamily="66" charset="0"/>
              </a:rPr>
              <a:t>Cut through from vaginal side</a:t>
            </a:r>
          </a:p>
          <a:p>
            <a:r>
              <a:rPr lang="en-US" b="1" dirty="0" smtClean="0">
                <a:latin typeface="Comic Sans MS" pitchFamily="66" charset="0"/>
              </a:rPr>
              <a:t>Depends on a multitude of factors, including the quality of </a:t>
            </a:r>
            <a:r>
              <a:rPr lang="en-US" b="1" dirty="0" err="1" smtClean="0">
                <a:latin typeface="Comic Sans MS" pitchFamily="66" charset="0"/>
              </a:rPr>
              <a:t>endopelvic</a:t>
            </a:r>
            <a:r>
              <a:rPr lang="en-US" b="1" dirty="0" smtClean="0">
                <a:latin typeface="Comic Sans MS" pitchFamily="66" charset="0"/>
              </a:rPr>
              <a:t> connective tissues, postoperative convalescence, lifestyle factors, and the repair of all coexisting pelvic floor support defects at the time of surgery.</a:t>
            </a:r>
          </a:p>
          <a:p>
            <a:r>
              <a:rPr lang="en-US" b="1" dirty="0" smtClean="0">
                <a:latin typeface="Comic Sans MS" pitchFamily="66" charset="0"/>
              </a:rPr>
              <a:t>No difference if delayed absorbable/</a:t>
            </a:r>
            <a:r>
              <a:rPr lang="en-US" b="1" dirty="0" err="1" smtClean="0">
                <a:latin typeface="Comic Sans MS" pitchFamily="66" charset="0"/>
              </a:rPr>
              <a:t>nonabsorbable</a:t>
            </a:r>
            <a:r>
              <a:rPr lang="en-US" b="1" dirty="0" smtClean="0">
                <a:latin typeface="Comic Sans MS" pitchFamily="66" charset="0"/>
              </a:rPr>
              <a:t> suture; unilateral /bilateral</a:t>
            </a:r>
          </a:p>
          <a:p>
            <a:r>
              <a:rPr lang="en-US" b="1" dirty="0" smtClean="0">
                <a:latin typeface="Comic Sans MS" pitchFamily="66" charset="0"/>
              </a:rPr>
              <a:t>If a unilateral procedure fails, it can be repeated on the </a:t>
            </a:r>
            <a:r>
              <a:rPr lang="en-US" b="1" dirty="0" err="1" smtClean="0">
                <a:latin typeface="Comic Sans MS" pitchFamily="66" charset="0"/>
              </a:rPr>
              <a:t>contralateral</a:t>
            </a:r>
            <a:r>
              <a:rPr lang="en-US" b="1" dirty="0" smtClean="0">
                <a:latin typeface="Comic Sans MS" pitchFamily="66" charset="0"/>
              </a:rPr>
              <a:t> side. Fibrosis and scarring make a repeat procedure on the same side virtually impossible.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438B5E"/>
                </a:solidFill>
                <a:latin typeface="Comic Sans MS" pitchFamily="66" charset="0"/>
              </a:rPr>
              <a:t>Anterior wall defects</a:t>
            </a:r>
            <a:endParaRPr lang="en-US" i="1" dirty="0">
              <a:solidFill>
                <a:srgbClr val="438B5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7924800" cy="4572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 www.obgyntoday.info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Fixation of the upper vagina in a more </a:t>
            </a:r>
            <a:r>
              <a:rPr lang="en-US" sz="3200" b="1" dirty="0" err="1" smtClean="0">
                <a:latin typeface="Comic Sans MS" pitchFamily="66" charset="0"/>
              </a:rPr>
              <a:t>retroverted</a:t>
            </a:r>
            <a:r>
              <a:rPr lang="en-US" sz="3200" b="1" dirty="0" smtClean="0">
                <a:latin typeface="Comic Sans MS" pitchFamily="66" charset="0"/>
              </a:rPr>
              <a:t> position may predispose the anterior wall to excess pressure and subsequent </a:t>
            </a:r>
            <a:r>
              <a:rPr lang="en-US" sz="3200" b="1" dirty="0" err="1" smtClean="0">
                <a:latin typeface="Comic Sans MS" pitchFamily="66" charset="0"/>
              </a:rPr>
              <a:t>cystocele</a:t>
            </a:r>
            <a:r>
              <a:rPr lang="en-US" sz="3200" b="1" dirty="0" smtClean="0">
                <a:latin typeface="Comic Sans MS" pitchFamily="66" charset="0"/>
              </a:rPr>
              <a:t> formation.</a:t>
            </a:r>
          </a:p>
          <a:p>
            <a:r>
              <a:rPr lang="en-US" sz="3200" b="1" dirty="0" smtClean="0">
                <a:latin typeface="Comic Sans MS" pitchFamily="66" charset="0"/>
              </a:rPr>
              <a:t>Many patients with anterior wall defects remain asymptomatic</a:t>
            </a:r>
          </a:p>
          <a:p>
            <a:endParaRPr lang="en-US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Mona Shroff                       www.obgyntoday.info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2165"/>
            <a:ext cx="6705600" cy="656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10366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38B5E"/>
                </a:solidFill>
                <a:latin typeface="Comic Sans MS" pitchFamily="66" charset="0"/>
              </a:rPr>
              <a:t>    PATIENT SELECTION</a:t>
            </a:r>
            <a:br>
              <a:rPr lang="en-US" b="1" dirty="0" smtClean="0">
                <a:solidFill>
                  <a:srgbClr val="438B5E"/>
                </a:solidFill>
                <a:latin typeface="Comic Sans MS" pitchFamily="66" charset="0"/>
              </a:rPr>
            </a:br>
            <a:endParaRPr lang="en-US" b="1" dirty="0">
              <a:solidFill>
                <a:srgbClr val="438B5E"/>
              </a:solidFill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7924800" cy="4572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 www.obgyntoday.info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Identify all the site-specific vaginal defects present.</a:t>
            </a:r>
          </a:p>
          <a:p>
            <a:r>
              <a:rPr lang="en-US" sz="2800" b="1" dirty="0" smtClean="0">
                <a:latin typeface="Comic Sans MS" pitchFamily="66" charset="0"/>
              </a:rPr>
              <a:t>Accurate identification of the at-risk patients for urinary incontinence would determine which patients should have an anti-incontinence procedure.</a:t>
            </a:r>
          </a:p>
          <a:p>
            <a:r>
              <a:rPr lang="en-US" sz="2800" b="1" dirty="0" smtClean="0">
                <a:latin typeface="Comic Sans MS" pitchFamily="66" charset="0"/>
              </a:rPr>
              <a:t>The only specific preoperative requirement for a </a:t>
            </a:r>
            <a:r>
              <a:rPr lang="en-US" sz="2800" b="1" dirty="0" err="1" smtClean="0">
                <a:latin typeface="Comic Sans MS" pitchFamily="66" charset="0"/>
              </a:rPr>
              <a:t>sacrospinous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colpopexy</a:t>
            </a:r>
            <a:r>
              <a:rPr lang="en-US" sz="2800" b="1" dirty="0" smtClean="0">
                <a:latin typeface="Comic Sans MS" pitchFamily="66" charset="0"/>
              </a:rPr>
              <a:t> is adequate vaginal length.</a:t>
            </a:r>
          </a:p>
          <a:p>
            <a:r>
              <a:rPr lang="en-US" sz="2800" b="1" dirty="0" smtClean="0">
                <a:latin typeface="Comic Sans MS" pitchFamily="66" charset="0"/>
              </a:rPr>
              <a:t>Consideration of systemic or local estrogen therapy before surgery</a:t>
            </a:r>
          </a:p>
          <a:p>
            <a:endParaRPr lang="en-US" sz="2800" b="1" dirty="0" smtClean="0">
              <a:latin typeface="Comic Sans MS" pitchFamily="66" charset="0"/>
            </a:endParaRPr>
          </a:p>
          <a:p>
            <a:pPr>
              <a:buNone/>
            </a:pPr>
            <a:endParaRPr lang="en-US" sz="2800" b="1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324600"/>
            <a:ext cx="8001000" cy="3048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www.obgyntoday.info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7200" b="1" dirty="0" smtClean="0">
                <a:solidFill>
                  <a:srgbClr val="438B5E"/>
                </a:solidFill>
                <a:latin typeface="Comic Sans MS" pitchFamily="66" charset="0"/>
              </a:rPr>
              <a:t> TECHNICAL VARIATIONS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38B5E"/>
                </a:solidFill>
                <a:latin typeface="Comic Sans MS" pitchFamily="66" charset="0"/>
              </a:rPr>
              <a:t>Exposing the Ligament-</a:t>
            </a:r>
            <a:endParaRPr lang="en-US" b="1" dirty="0">
              <a:solidFill>
                <a:srgbClr val="438B5E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omic Sans MS" pitchFamily="66" charset="0"/>
              </a:rPr>
              <a:t>Posterior vaginal incision</a:t>
            </a:r>
          </a:p>
          <a:p>
            <a:r>
              <a:rPr lang="en-US" b="1" dirty="0" smtClean="0">
                <a:latin typeface="Comic Sans MS" pitchFamily="66" charset="0"/>
              </a:rPr>
              <a:t>“Anterior” </a:t>
            </a:r>
            <a:r>
              <a:rPr lang="en-US" b="1" dirty="0" err="1" smtClean="0">
                <a:latin typeface="Comic Sans MS" pitchFamily="66" charset="0"/>
              </a:rPr>
              <a:t>sacrospinous</a:t>
            </a:r>
            <a:r>
              <a:rPr lang="en-US" b="1" dirty="0" smtClean="0">
                <a:latin typeface="Comic Sans MS" pitchFamily="66" charset="0"/>
              </a:rPr>
              <a:t> suspension technique</a:t>
            </a:r>
          </a:p>
          <a:p>
            <a:r>
              <a:rPr lang="en-US" b="1" dirty="0" smtClean="0">
                <a:latin typeface="Comic Sans MS" pitchFamily="66" charset="0"/>
              </a:rPr>
              <a:t>Apical approach</a:t>
            </a:r>
          </a:p>
          <a:p>
            <a:pPr>
              <a:buNone/>
            </a:pPr>
            <a:endParaRPr lang="en-US" b="1" dirty="0" smtClean="0">
              <a:latin typeface="Comic Sans MS" pitchFamily="66" charset="0"/>
            </a:endParaRPr>
          </a:p>
          <a:p>
            <a:pPr>
              <a:buNone/>
            </a:pPr>
            <a:endParaRPr lang="en-US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Similarly</a:t>
            </a:r>
            <a:r>
              <a:rPr lang="en-US" b="1" dirty="0">
                <a:latin typeface="Comic Sans MS" pitchFamily="66" charset="0"/>
              </a:rPr>
              <a:t>, some surgeons prefer to </a:t>
            </a:r>
            <a:r>
              <a:rPr lang="en-US" b="1" dirty="0" err="1">
                <a:latin typeface="Comic Sans MS" pitchFamily="66" charset="0"/>
              </a:rPr>
              <a:t>realise</a:t>
            </a:r>
            <a:r>
              <a:rPr lang="en-US" b="1" dirty="0">
                <a:latin typeface="Comic Sans MS" pitchFamily="66" charset="0"/>
              </a:rPr>
              <a:t> the passage through the ligament in a </a:t>
            </a:r>
            <a:r>
              <a:rPr lang="en-US" b="1" dirty="0" smtClean="0">
                <a:latin typeface="Comic Sans MS" pitchFamily="66" charset="0"/>
              </a:rPr>
              <a:t>blind fashion, orienting themselves by palpation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324600"/>
            <a:ext cx="8001000" cy="3048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 www.obgyntoday.info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38B5E"/>
                </a:solidFill>
                <a:latin typeface="Comic Sans MS" pitchFamily="66" charset="0"/>
              </a:rPr>
              <a:t>Suture Placement</a:t>
            </a:r>
            <a:br>
              <a:rPr lang="en-US" b="1" dirty="0" smtClean="0">
                <a:solidFill>
                  <a:srgbClr val="438B5E"/>
                </a:solidFill>
                <a:latin typeface="Comic Sans MS" pitchFamily="66" charset="0"/>
              </a:rPr>
            </a:br>
            <a:endParaRPr lang="en-US" b="1" dirty="0">
              <a:solidFill>
                <a:srgbClr val="438B5E"/>
              </a:solidFill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324600"/>
            <a:ext cx="8077200" cy="3048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 www.obgyntoday.info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latin typeface="Comic Sans MS" pitchFamily="66" charset="0"/>
              </a:rPr>
              <a:t>Deschamps</a:t>
            </a:r>
            <a:r>
              <a:rPr lang="en-US" sz="2800" b="1" dirty="0" smtClean="0">
                <a:latin typeface="Comic Sans MS" pitchFamily="66" charset="0"/>
              </a:rPr>
              <a:t> ligature carrier.</a:t>
            </a:r>
          </a:p>
          <a:p>
            <a:r>
              <a:rPr lang="en-US" sz="2800" b="1" dirty="0" err="1" smtClean="0">
                <a:latin typeface="Comic Sans MS" pitchFamily="66" charset="0"/>
              </a:rPr>
              <a:t>Miya</a:t>
            </a:r>
            <a:r>
              <a:rPr lang="en-US" sz="2800" b="1" dirty="0" smtClean="0">
                <a:latin typeface="Comic Sans MS" pitchFamily="66" charset="0"/>
              </a:rPr>
              <a:t> hook ligature carrier</a:t>
            </a:r>
          </a:p>
          <a:p>
            <a:r>
              <a:rPr lang="en-US" sz="2800" b="1" dirty="0" err="1" smtClean="0">
                <a:latin typeface="Comic Sans MS" pitchFamily="66" charset="0"/>
              </a:rPr>
              <a:t>Schutt</a:t>
            </a:r>
            <a:r>
              <a:rPr lang="en-US" sz="2800" b="1" dirty="0" smtClean="0">
                <a:latin typeface="Comic Sans MS" pitchFamily="66" charset="0"/>
              </a:rPr>
              <a:t> arthroscopic needle holder (also called a </a:t>
            </a:r>
            <a:r>
              <a:rPr lang="en-US" sz="2800" b="1" dirty="0" err="1" smtClean="0">
                <a:latin typeface="Comic Sans MS" pitchFamily="66" charset="0"/>
              </a:rPr>
              <a:t>caspari</a:t>
            </a:r>
            <a:r>
              <a:rPr lang="en-US" sz="2800" b="1" dirty="0" smtClean="0">
                <a:latin typeface="Comic Sans MS" pitchFamily="66" charset="0"/>
              </a:rPr>
              <a:t> needle Holder)</a:t>
            </a:r>
          </a:p>
          <a:p>
            <a:r>
              <a:rPr lang="en-US" sz="2800" b="1" dirty="0" smtClean="0">
                <a:latin typeface="Comic Sans MS" pitchFamily="66" charset="0"/>
              </a:rPr>
              <a:t>Use of specific materials(staples, </a:t>
            </a:r>
            <a:r>
              <a:rPr lang="en-US" sz="2800" b="1" dirty="0" err="1" smtClean="0">
                <a:latin typeface="Comic Sans MS" pitchFamily="66" charset="0"/>
              </a:rPr>
              <a:t>Endostitch</a:t>
            </a:r>
            <a:r>
              <a:rPr lang="en-US" sz="2800" b="1" dirty="0" smtClean="0">
                <a:latin typeface="Comic Sans MS" pitchFamily="66" charset="0"/>
              </a:rPr>
              <a:t>…).</a:t>
            </a:r>
          </a:p>
          <a:p>
            <a:r>
              <a:rPr lang="en-US" sz="2800" b="1" dirty="0" smtClean="0">
                <a:latin typeface="Comic Sans MS" pitchFamily="66" charset="0"/>
              </a:rPr>
              <a:t>Standard long curved needle holder to be sufficient</a:t>
            </a:r>
          </a:p>
          <a:p>
            <a:pPr>
              <a:buNone/>
            </a:pPr>
            <a:endParaRPr lang="en-US" sz="28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438B5E"/>
                </a:solidFill>
                <a:latin typeface="Comic Sans MS" pitchFamily="66" charset="0"/>
              </a:rPr>
              <a:t>Unilateral </a:t>
            </a:r>
            <a:r>
              <a:rPr lang="en-US" sz="2800" b="1" dirty="0" err="1" smtClean="0">
                <a:solidFill>
                  <a:srgbClr val="438B5E"/>
                </a:solidFill>
                <a:latin typeface="Comic Sans MS" pitchFamily="66" charset="0"/>
              </a:rPr>
              <a:t>vs</a:t>
            </a:r>
            <a:r>
              <a:rPr lang="en-US" sz="2800" b="1" dirty="0" smtClean="0">
                <a:solidFill>
                  <a:srgbClr val="438B5E"/>
                </a:solidFill>
                <a:latin typeface="Comic Sans MS" pitchFamily="66" charset="0"/>
              </a:rPr>
              <a:t> bilateral </a:t>
            </a:r>
            <a:r>
              <a:rPr lang="en-US" sz="2800" b="1" dirty="0" err="1" smtClean="0">
                <a:solidFill>
                  <a:srgbClr val="438B5E"/>
                </a:solidFill>
                <a:latin typeface="Comic Sans MS" pitchFamily="66" charset="0"/>
              </a:rPr>
              <a:t>sacrospinous</a:t>
            </a:r>
            <a:r>
              <a:rPr lang="en-US" sz="2800" b="1" dirty="0" smtClean="0">
                <a:solidFill>
                  <a:srgbClr val="438B5E"/>
                </a:solidFill>
                <a:latin typeface="Comic Sans MS" pitchFamily="66" charset="0"/>
              </a:rPr>
              <a:t> fixation</a:t>
            </a:r>
            <a:br>
              <a:rPr lang="en-US" sz="2800" b="1" dirty="0" smtClean="0">
                <a:solidFill>
                  <a:srgbClr val="438B5E"/>
                </a:solidFill>
                <a:latin typeface="Comic Sans MS" pitchFamily="66" charset="0"/>
              </a:rPr>
            </a:br>
            <a:endParaRPr lang="en-US" sz="2800" b="1" dirty="0">
              <a:solidFill>
                <a:srgbClr val="438B5E"/>
              </a:solidFill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324600"/>
            <a:ext cx="8001000" cy="3048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 www.obgyntoday.info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>
                <a:latin typeface="Comic Sans MS" pitchFamily="66" charset="0"/>
              </a:rPr>
              <a:t>No definite  results </a:t>
            </a:r>
          </a:p>
          <a:p>
            <a:r>
              <a:rPr lang="en-US" b="1" dirty="0" smtClean="0">
                <a:latin typeface="Comic Sans MS" pitchFamily="66" charset="0"/>
              </a:rPr>
              <a:t>Morley and </a:t>
            </a:r>
            <a:r>
              <a:rPr lang="en-US" b="1" dirty="0" err="1" smtClean="0">
                <a:latin typeface="Comic Sans MS" pitchFamily="66" charset="0"/>
              </a:rPr>
              <a:t>delancey</a:t>
            </a:r>
            <a:r>
              <a:rPr lang="en-US" b="1" dirty="0" smtClean="0">
                <a:latin typeface="Comic Sans MS" pitchFamily="66" charset="0"/>
              </a:rPr>
              <a:t> concluded that there was no reason to perform a bilateral attachment.</a:t>
            </a:r>
          </a:p>
          <a:p>
            <a:r>
              <a:rPr lang="en-US" b="1" dirty="0" smtClean="0">
                <a:latin typeface="Comic Sans MS" pitchFamily="66" charset="0"/>
              </a:rPr>
              <a:t>Subsequently, a few authors have proposed that a bilateral </a:t>
            </a:r>
            <a:r>
              <a:rPr lang="en-US" b="1" dirty="0" err="1" smtClean="0">
                <a:latin typeface="Comic Sans MS" pitchFamily="66" charset="0"/>
              </a:rPr>
              <a:t>sacrospinous</a:t>
            </a:r>
            <a:r>
              <a:rPr lang="en-US" b="1" dirty="0" smtClean="0">
                <a:latin typeface="Comic Sans MS" pitchFamily="66" charset="0"/>
              </a:rPr>
              <a:t> fixation should be the procedure of choice, as it provides superior vaginal support. A recent description includes an analysis of what percentage of patients have sufficient vaginal capacity to undergo a bilateral procedure.</a:t>
            </a:r>
          </a:p>
          <a:p>
            <a:r>
              <a:rPr lang="en-US" b="1" dirty="0" smtClean="0">
                <a:latin typeface="Comic Sans MS" pitchFamily="66" charset="0"/>
              </a:rPr>
              <a:t>Most </a:t>
            </a:r>
            <a:r>
              <a:rPr lang="en-US" b="1" dirty="0" err="1" smtClean="0">
                <a:latin typeface="Comic Sans MS" pitchFamily="66" charset="0"/>
              </a:rPr>
              <a:t>favour</a:t>
            </a:r>
            <a:r>
              <a:rPr lang="en-US" b="1" dirty="0" smtClean="0">
                <a:latin typeface="Comic Sans MS" pitchFamily="66" charset="0"/>
              </a:rPr>
              <a:t> the right-hand side unilateral procedure  owing to the mechanical advantage afforded to right-hand-dominant surgeons, and the anatomic advantage resulting from the absence of the sigmoid colon on the right.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38B5E"/>
                </a:solidFill>
                <a:latin typeface="Comic Sans MS" pitchFamily="66" charset="0"/>
              </a:rPr>
              <a:t>Choice of suture material</a:t>
            </a:r>
            <a:br>
              <a:rPr lang="en-US" b="1" dirty="0" smtClean="0">
                <a:solidFill>
                  <a:srgbClr val="438B5E"/>
                </a:solidFill>
                <a:latin typeface="Comic Sans MS" pitchFamily="66" charset="0"/>
              </a:rPr>
            </a:br>
            <a:endParaRPr lang="en-US" dirty="0">
              <a:solidFill>
                <a:srgbClr val="438B5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324600"/>
            <a:ext cx="7924800" cy="3048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 www.obgyntoday.info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Consensus does not exist over the choice of suture material.</a:t>
            </a:r>
          </a:p>
          <a:p>
            <a:r>
              <a:rPr lang="en-US" sz="3600" b="1" dirty="0" smtClean="0">
                <a:latin typeface="Comic Sans MS" pitchFamily="66" charset="0"/>
              </a:rPr>
              <a:t> Initially, absorbable sutures were used, whereas more recent papers advocate the use of a combination of absorbable and non-absorbable sutures</a:t>
            </a:r>
            <a:r>
              <a:rPr lang="en-US" b="1" dirty="0" smtClean="0">
                <a:latin typeface="Comic Sans MS" pitchFamily="66" charset="0"/>
              </a:rPr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38B5E"/>
                </a:solidFill>
                <a:latin typeface="Comic Sans MS" pitchFamily="66" charset="0"/>
              </a:rPr>
              <a:t>Vaginal anchoring</a:t>
            </a:r>
            <a:endParaRPr lang="en-US" b="1" dirty="0">
              <a:solidFill>
                <a:srgbClr val="438B5E"/>
              </a:solidFill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8001000" cy="3810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 www.obgyntoday.info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752600"/>
            <a:ext cx="7772400" cy="4267200"/>
          </a:xfrm>
        </p:spPr>
        <p:txBody>
          <a:bodyPr/>
          <a:lstStyle/>
          <a:p>
            <a:r>
              <a:rPr lang="en-US" sz="3200" b="1" dirty="0" smtClean="0">
                <a:latin typeface="Comic Sans MS" pitchFamily="66" charset="0"/>
              </a:rPr>
              <a:t>Leave about 2cm of vaginal tissue intact at the apex, so as to be able to run the two pulley sutures under this segment of intact vagina </a:t>
            </a:r>
          </a:p>
          <a:p>
            <a:r>
              <a:rPr lang="en-US" sz="3200" b="1" dirty="0" smtClean="0">
                <a:latin typeface="Comic Sans MS" pitchFamily="66" charset="0"/>
              </a:rPr>
              <a:t>Anchoring sutures are secured to the undersurface of the posterior vaginal cuff epithelium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438B5E"/>
                </a:solidFill>
                <a:latin typeface="Comic Sans MS" pitchFamily="66" charset="0"/>
              </a:rPr>
              <a:t>Comparison with abdominal procedures</a:t>
            </a:r>
            <a:r>
              <a:rPr lang="en-US" b="1" dirty="0" smtClean="0">
                <a:solidFill>
                  <a:srgbClr val="438B5E"/>
                </a:solidFill>
              </a:rPr>
              <a:t/>
            </a:r>
            <a:br>
              <a:rPr lang="en-US" b="1" dirty="0" smtClean="0">
                <a:solidFill>
                  <a:srgbClr val="438B5E"/>
                </a:solidFill>
              </a:rPr>
            </a:br>
            <a:endParaRPr lang="en-US" dirty="0">
              <a:solidFill>
                <a:srgbClr val="438B5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324600"/>
            <a:ext cx="8001000" cy="3048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  www.obgyntoday.info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vaginal procedures for the treatment of </a:t>
            </a:r>
            <a:r>
              <a:rPr lang="en-US" b="1" dirty="0" err="1" smtClean="0">
                <a:latin typeface="Comic Sans MS" pitchFamily="66" charset="0"/>
              </a:rPr>
              <a:t>prolapse</a:t>
            </a:r>
            <a:r>
              <a:rPr lang="en-US" b="1" dirty="0" smtClean="0">
                <a:latin typeface="Comic Sans MS" pitchFamily="66" charset="0"/>
              </a:rPr>
              <a:t>  carry less potential for morbidity than the abdominal alternatives.</a:t>
            </a:r>
          </a:p>
          <a:p>
            <a:r>
              <a:rPr lang="en-US" b="1" dirty="0" smtClean="0">
                <a:latin typeface="Comic Sans MS" pitchFamily="66" charset="0"/>
              </a:rPr>
              <a:t>shorter operating time</a:t>
            </a:r>
          </a:p>
          <a:p>
            <a:r>
              <a:rPr lang="en-US" b="1" dirty="0" smtClean="0">
                <a:latin typeface="Comic Sans MS" pitchFamily="66" charset="0"/>
              </a:rPr>
              <a:t> less postoperative pain </a:t>
            </a:r>
          </a:p>
          <a:p>
            <a:r>
              <a:rPr lang="en-US" b="1" dirty="0" smtClean="0">
                <a:latin typeface="Comic Sans MS" pitchFamily="66" charset="0"/>
              </a:rPr>
              <a:t> shorter hospital stay.</a:t>
            </a:r>
          </a:p>
          <a:p>
            <a:r>
              <a:rPr lang="en-US" b="1" dirty="0" smtClean="0">
                <a:latin typeface="Comic Sans MS" pitchFamily="66" charset="0"/>
              </a:rPr>
              <a:t>allows a symptomatic </a:t>
            </a:r>
            <a:r>
              <a:rPr lang="en-US" b="1" dirty="0" err="1" smtClean="0">
                <a:latin typeface="Comic Sans MS" pitchFamily="66" charset="0"/>
              </a:rPr>
              <a:t>cystocele</a:t>
            </a:r>
            <a:r>
              <a:rPr lang="en-US" b="1" dirty="0" smtClean="0">
                <a:latin typeface="Comic Sans MS" pitchFamily="66" charset="0"/>
              </a:rPr>
              <a:t> or </a:t>
            </a:r>
            <a:r>
              <a:rPr lang="en-US" b="1" dirty="0" err="1" smtClean="0">
                <a:latin typeface="Comic Sans MS" pitchFamily="66" charset="0"/>
              </a:rPr>
              <a:t>rectocele</a:t>
            </a:r>
            <a:r>
              <a:rPr lang="en-US" b="1" dirty="0" smtClean="0">
                <a:latin typeface="Comic Sans MS" pitchFamily="66" charset="0"/>
              </a:rPr>
              <a:t> to be repaired with the same surgical approach.</a:t>
            </a:r>
          </a:p>
          <a:p>
            <a:r>
              <a:rPr lang="en-US" b="1" dirty="0" smtClean="0">
                <a:latin typeface="Comic Sans MS" pitchFamily="66" charset="0"/>
              </a:rPr>
              <a:t>complications of the abdominal procedure - infection and erosion of the synthetic graft material.</a:t>
            </a:r>
          </a:p>
          <a:p>
            <a:r>
              <a:rPr lang="en-US" b="1" dirty="0" smtClean="0">
                <a:latin typeface="Comic Sans MS" pitchFamily="66" charset="0"/>
              </a:rPr>
              <a:t>compromised health, obesity and multiple previous </a:t>
            </a:r>
            <a:r>
              <a:rPr lang="en-US" b="1" dirty="0" err="1" smtClean="0">
                <a:latin typeface="Comic Sans MS" pitchFamily="66" charset="0"/>
              </a:rPr>
              <a:t>laparotomies</a:t>
            </a:r>
            <a:r>
              <a:rPr lang="en-US" b="1" dirty="0" smtClean="0">
                <a:latin typeface="Comic Sans MS" pitchFamily="66" charset="0"/>
              </a:rPr>
              <a:t>-vaginal preferable</a:t>
            </a:r>
          </a:p>
          <a:p>
            <a:r>
              <a:rPr lang="en-US" b="1" dirty="0" smtClean="0">
                <a:latin typeface="Comic Sans MS" pitchFamily="66" charset="0"/>
              </a:rPr>
              <a:t>The literature suggest that the two approaches have similar success rates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Conclusion</a:t>
            </a:r>
            <a:endParaRPr lang="en-IN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8001000" cy="3810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  <a:hlinkClick r:id="rId2"/>
              </a:rPr>
              <a:t>www.obgyntoday.info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latin typeface="Comic Sans MS" pitchFamily="66" charset="0"/>
              </a:rPr>
              <a:t>Sacrospinous</a:t>
            </a:r>
            <a:r>
              <a:rPr lang="en-US" sz="3600" b="1" dirty="0" smtClean="0">
                <a:latin typeface="Comic Sans MS" pitchFamily="66" charset="0"/>
              </a:rPr>
              <a:t> </a:t>
            </a:r>
            <a:r>
              <a:rPr lang="en-US" sz="3600" b="1" dirty="0" err="1" smtClean="0">
                <a:latin typeface="Comic Sans MS" pitchFamily="66" charset="0"/>
              </a:rPr>
              <a:t>fiation</a:t>
            </a:r>
            <a:r>
              <a:rPr lang="en-US" sz="3600" b="1" dirty="0" smtClean="0">
                <a:latin typeface="Comic Sans MS" pitchFamily="66" charset="0"/>
              </a:rPr>
              <a:t> is an easy &amp; safe procedure for the support of upper &amp; mid vagina</a:t>
            </a:r>
          </a:p>
          <a:p>
            <a:r>
              <a:rPr lang="en-US" sz="3600" b="1" dirty="0" smtClean="0">
                <a:latin typeface="Comic Sans MS" pitchFamily="66" charset="0"/>
              </a:rPr>
              <a:t>Easy to learn &amp; easy to teach</a:t>
            </a:r>
          </a:p>
          <a:p>
            <a:r>
              <a:rPr lang="en-US" sz="3600" b="1" dirty="0" smtClean="0">
                <a:latin typeface="Comic Sans MS" pitchFamily="66" charset="0"/>
              </a:rPr>
              <a:t>Almost equivalent success rates with much lesser morbidity as compared to its alternatives</a:t>
            </a:r>
            <a:endParaRPr lang="en-IN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omic Sans MS" pitchFamily="66" charset="0"/>
              </a:rPr>
              <a:t>The technique and indications for this intervention, originally </a:t>
            </a:r>
            <a:r>
              <a:rPr lang="en-US" b="1" dirty="0" smtClean="0">
                <a:latin typeface="Comic Sans MS" pitchFamily="66" charset="0"/>
              </a:rPr>
              <a:t>described as </a:t>
            </a:r>
            <a:r>
              <a:rPr lang="en-US" b="1" dirty="0">
                <a:latin typeface="Comic Sans MS" pitchFamily="66" charset="0"/>
              </a:rPr>
              <a:t>a vaginal approach for the treatment of post-hysterectomy </a:t>
            </a:r>
            <a:r>
              <a:rPr lang="en-US" b="1" dirty="0" err="1" smtClean="0">
                <a:latin typeface="Comic Sans MS" pitchFamily="66" charset="0"/>
              </a:rPr>
              <a:t>prolapses,have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>
                <a:latin typeface="Comic Sans MS" pitchFamily="66" charset="0"/>
              </a:rPr>
              <a:t>undergone many adaptations. The 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principle</a:t>
            </a:r>
            <a:r>
              <a:rPr lang="en-US" b="1" dirty="0">
                <a:latin typeface="Comic Sans MS" pitchFamily="66" charset="0"/>
              </a:rPr>
              <a:t>, however, has </a:t>
            </a:r>
            <a:r>
              <a:rPr lang="en-US" b="1" dirty="0" smtClean="0">
                <a:latin typeface="Comic Sans MS" pitchFamily="66" charset="0"/>
              </a:rPr>
              <a:t>remained unchanged</a:t>
            </a:r>
            <a:r>
              <a:rPr lang="en-US" b="1" dirty="0">
                <a:latin typeface="Comic Sans MS" pitchFamily="66" charset="0"/>
              </a:rPr>
              <a:t>, and is based on suspension of the vaginal vault to the right </a:t>
            </a:r>
            <a:r>
              <a:rPr lang="en-US" b="1" dirty="0" smtClean="0">
                <a:latin typeface="Comic Sans MS" pitchFamily="66" charset="0"/>
              </a:rPr>
              <a:t>or left </a:t>
            </a:r>
            <a:r>
              <a:rPr lang="en-US" b="1" dirty="0" err="1">
                <a:latin typeface="Comic Sans MS" pitchFamily="66" charset="0"/>
              </a:rPr>
              <a:t>sacrospinous</a:t>
            </a:r>
            <a:r>
              <a:rPr lang="en-US" b="1" dirty="0">
                <a:latin typeface="Comic Sans MS" pitchFamily="66" charset="0"/>
              </a:rPr>
              <a:t> ligament via a suture thread passed through the </a:t>
            </a:r>
            <a:r>
              <a:rPr lang="en-US" b="1" dirty="0" smtClean="0">
                <a:latin typeface="Comic Sans MS" pitchFamily="66" charset="0"/>
              </a:rPr>
              <a:t>vaginal wall </a:t>
            </a:r>
            <a:r>
              <a:rPr lang="en-US" b="1" dirty="0">
                <a:latin typeface="Comic Sans MS" pitchFamily="66" charset="0"/>
              </a:rPr>
              <a:t>on one end and the ligament’s width at the other end.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8229600" cy="3810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 www.obgyntoday.info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8001000" cy="583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8001000" cy="3810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  www.obgyntoday.info</a:t>
            </a:r>
            <a:endParaRPr lang="en-US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324600"/>
            <a:ext cx="7924800" cy="3048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Dr Mona </a:t>
            </a:r>
            <a:r>
              <a:rPr lang="en-US" sz="1800" b="1" dirty="0" err="1" smtClean="0">
                <a:solidFill>
                  <a:srgbClr val="C00000"/>
                </a:solidFill>
                <a:latin typeface="Comic Sans MS" pitchFamily="66" charset="0"/>
              </a:rPr>
              <a:t>Shroff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 www.obgyntoday.info</a:t>
            </a:r>
          </a:p>
          <a:p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178E-87EE-4E7E-9047-F6577FCA78F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06813"/>
            <a:ext cx="6934200" cy="59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2299</TotalTime>
  <Words>2776</Words>
  <Application>Microsoft Office PowerPoint</Application>
  <PresentationFormat>On-screen Show (4:3)</PresentationFormat>
  <Paragraphs>309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Equity</vt:lpstr>
      <vt:lpstr>SACROSPINOUS FIXATION</vt:lpstr>
      <vt:lpstr>         Aim</vt:lpstr>
      <vt:lpstr>            History</vt:lpstr>
      <vt:lpstr>Slide 4</vt:lpstr>
      <vt:lpstr>    INDICATIONS </vt:lpstr>
      <vt:lpstr>    PATIENT SELECTION </vt:lpstr>
      <vt:lpstr>Slide 7</vt:lpstr>
      <vt:lpstr>Slide 8</vt:lpstr>
      <vt:lpstr>Slide 9</vt:lpstr>
      <vt:lpstr>STEPS OUTLINE</vt:lpstr>
      <vt:lpstr>Slide 11</vt:lpstr>
      <vt:lpstr>Slide 12</vt:lpstr>
      <vt:lpstr>Vaginal infiltration </vt:lpstr>
      <vt:lpstr>Median vaginal incision </vt:lpstr>
      <vt:lpstr> Positioning the Allis’ forceps </vt:lpstr>
      <vt:lpstr>Rectovaginal dissection </vt:lpstr>
      <vt:lpstr>Slide 17</vt:lpstr>
      <vt:lpstr>Slide 18</vt:lpstr>
      <vt:lpstr>Slide 19</vt:lpstr>
      <vt:lpstr> Liberating the lower part of the rectum. </vt:lpstr>
      <vt:lpstr> Rectovaginal dissection completed. </vt:lpstr>
      <vt:lpstr>Beginning the opening of the left pararectal fossa. </vt:lpstr>
      <vt:lpstr>    Positioning the three retractors:    dissection space, rectum, levator muscle. </vt:lpstr>
      <vt:lpstr>   Positioning the retractors </vt:lpstr>
      <vt:lpstr>Opening the pararectal space </vt:lpstr>
      <vt:lpstr>Slide 26</vt:lpstr>
      <vt:lpstr>Continuing the opening of the pararectal fossa. </vt:lpstr>
      <vt:lpstr>   View of the left levator muscle’s dissection. </vt:lpstr>
      <vt:lpstr>  Dissection of the sacrospinous ligament </vt:lpstr>
      <vt:lpstr>   Left sacrospinous ligament. </vt:lpstr>
      <vt:lpstr>Slide 31</vt:lpstr>
      <vt:lpstr> Passing the needle through the ligament </vt:lpstr>
      <vt:lpstr>Slide 33</vt:lpstr>
      <vt:lpstr>Grasping the suspension needle. </vt:lpstr>
      <vt:lpstr>Verify haemostasis and the hold’s stability    </vt:lpstr>
      <vt:lpstr>Myorrhaphy of the levator muscles </vt:lpstr>
      <vt:lpstr>The start of vaginal closure and determining the point of suspension </vt:lpstr>
      <vt:lpstr>     Vaginal suspension</vt:lpstr>
      <vt:lpstr>      Vaginal suspension</vt:lpstr>
      <vt:lpstr>      Vaginal suspension</vt:lpstr>
      <vt:lpstr>                Vaginal strip. </vt:lpstr>
      <vt:lpstr> Removal of the  strip’s epidermis. </vt:lpstr>
      <vt:lpstr>  Vaginal strip held with the needle. </vt:lpstr>
      <vt:lpstr>Vaginal closure and putting the suspensions under tension </vt:lpstr>
      <vt:lpstr>      Vaginal closure, and enclosing          of the two vaginal strips. </vt:lpstr>
      <vt:lpstr>     Putting the threads under tension </vt:lpstr>
      <vt:lpstr>Slide 47</vt:lpstr>
      <vt:lpstr>The surgical procedures’ final result. </vt:lpstr>
      <vt:lpstr>      Complications</vt:lpstr>
      <vt:lpstr>Buttock pain</vt:lpstr>
      <vt:lpstr>Haemorrhage</vt:lpstr>
      <vt:lpstr>Haemorrhage </vt:lpstr>
      <vt:lpstr>Rectal injury </vt:lpstr>
      <vt:lpstr>de-novo stress incontinence</vt:lpstr>
      <vt:lpstr>Slide 55</vt:lpstr>
      <vt:lpstr>Nerve injury</vt:lpstr>
      <vt:lpstr>FAILURE </vt:lpstr>
      <vt:lpstr>Anterior wall defects</vt:lpstr>
      <vt:lpstr>Slide 59</vt:lpstr>
      <vt:lpstr>Slide 60</vt:lpstr>
      <vt:lpstr>Exposing the Ligament-</vt:lpstr>
      <vt:lpstr>Suture Placement </vt:lpstr>
      <vt:lpstr>Unilateral vs bilateral sacrospinous fixation </vt:lpstr>
      <vt:lpstr>Choice of suture material </vt:lpstr>
      <vt:lpstr>Vaginal anchoring</vt:lpstr>
      <vt:lpstr>Comparison with abdominal procedures 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chetna</dc:creator>
  <cp:lastModifiedBy>chetna</cp:lastModifiedBy>
  <cp:revision>215</cp:revision>
  <dcterms:created xsi:type="dcterms:W3CDTF">2008-12-11T05:38:19Z</dcterms:created>
  <dcterms:modified xsi:type="dcterms:W3CDTF">2008-12-26T05:56:47Z</dcterms:modified>
</cp:coreProperties>
</file>